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svg" ContentType="image/svg+xml"/>
  <Default Extension="vml" ContentType="application/vnd.openxmlformats-officedocument.vmlDrawing"/>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313" r:id="rId2"/>
    <p:sldId id="3351" r:id="rId3"/>
    <p:sldId id="3324" r:id="rId4"/>
    <p:sldId id="3352" r:id="rId5"/>
    <p:sldId id="3353" r:id="rId6"/>
    <p:sldId id="3354" r:id="rId7"/>
    <p:sldId id="3409"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8437220-55D3-49EA-9647-7EB159D076E8}" v="23" dt="2020-06-24T16:26:25.53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8" d="100"/>
          <a:sy n="68" d="100"/>
        </p:scale>
        <p:origin x="90" y="1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Czarniak" userId="74baf44fd52992c9" providerId="LiveId" clId="{38437220-55D3-49EA-9647-7EB159D076E8}"/>
    <pc:docChg chg="undo custSel addSld delSld modSld">
      <pc:chgData name="James Czarniak" userId="74baf44fd52992c9" providerId="LiveId" clId="{38437220-55D3-49EA-9647-7EB159D076E8}" dt="2020-06-24T17:22:02.397" v="297" actId="27918"/>
      <pc:docMkLst>
        <pc:docMk/>
      </pc:docMkLst>
      <pc:sldChg chg="modSp mod">
        <pc:chgData name="James Czarniak" userId="74baf44fd52992c9" providerId="LiveId" clId="{38437220-55D3-49EA-9647-7EB159D076E8}" dt="2020-06-03T00:35:34.402" v="87" actId="20577"/>
        <pc:sldMkLst>
          <pc:docMk/>
          <pc:sldMk cId="3641206223" sldId="3324"/>
        </pc:sldMkLst>
        <pc:spChg chg="mod">
          <ac:chgData name="James Czarniak" userId="74baf44fd52992c9" providerId="LiveId" clId="{38437220-55D3-49EA-9647-7EB159D076E8}" dt="2020-06-03T00:35:34.402" v="87" actId="20577"/>
          <ac:spMkLst>
            <pc:docMk/>
            <pc:sldMk cId="3641206223" sldId="3324"/>
            <ac:spMk id="2" creationId="{EC0C3FDB-1228-445C-B8D8-26B2176DCABD}"/>
          </ac:spMkLst>
        </pc:spChg>
      </pc:sldChg>
      <pc:sldChg chg="modSp mod">
        <pc:chgData name="James Czarniak" userId="74baf44fd52992c9" providerId="LiveId" clId="{38437220-55D3-49EA-9647-7EB159D076E8}" dt="2020-06-24T17:22:02.397" v="297" actId="27918"/>
        <pc:sldMkLst>
          <pc:docMk/>
          <pc:sldMk cId="3280330674" sldId="3351"/>
        </pc:sldMkLst>
        <pc:spChg chg="mod">
          <ac:chgData name="James Czarniak" userId="74baf44fd52992c9" providerId="LiveId" clId="{38437220-55D3-49EA-9647-7EB159D076E8}" dt="2020-06-24T16:25:30.119" v="285" actId="1076"/>
          <ac:spMkLst>
            <pc:docMk/>
            <pc:sldMk cId="3280330674" sldId="3351"/>
            <ac:spMk id="2" creationId="{1DDF2CEE-8DB7-40B1-A61A-3FD09DEFFEE2}"/>
          </ac:spMkLst>
        </pc:spChg>
        <pc:graphicFrameChg chg="mod">
          <ac:chgData name="James Czarniak" userId="74baf44fd52992c9" providerId="LiveId" clId="{38437220-55D3-49EA-9647-7EB159D076E8}" dt="2020-06-24T16:26:12.310" v="293"/>
          <ac:graphicFrameMkLst>
            <pc:docMk/>
            <pc:sldMk cId="3280330674" sldId="3351"/>
            <ac:graphicFrameMk id="4" creationId="{D64CDBDC-786F-4533-AE31-03508797AE74}"/>
          </ac:graphicFrameMkLst>
        </pc:graphicFrameChg>
      </pc:sldChg>
      <pc:sldChg chg="addSp delSp modSp mod">
        <pc:chgData name="James Czarniak" userId="74baf44fd52992c9" providerId="LiveId" clId="{38437220-55D3-49EA-9647-7EB159D076E8}" dt="2020-06-02T21:52:38.004" v="69"/>
        <pc:sldMkLst>
          <pc:docMk/>
          <pc:sldMk cId="1128883855" sldId="3352"/>
        </pc:sldMkLst>
        <pc:spChg chg="mod">
          <ac:chgData name="James Czarniak" userId="74baf44fd52992c9" providerId="LiveId" clId="{38437220-55D3-49EA-9647-7EB159D076E8}" dt="2020-06-02T21:50:18.943" v="64" actId="1076"/>
          <ac:spMkLst>
            <pc:docMk/>
            <pc:sldMk cId="1128883855" sldId="3352"/>
            <ac:spMk id="7" creationId="{F5EE2458-6145-4FEE-9459-268B7E904986}"/>
          </ac:spMkLst>
        </pc:spChg>
        <pc:spChg chg="mod">
          <ac:chgData name="James Czarniak" userId="74baf44fd52992c9" providerId="LiveId" clId="{38437220-55D3-49EA-9647-7EB159D076E8}" dt="2020-06-02T21:49:19.500" v="28" actId="1076"/>
          <ac:spMkLst>
            <pc:docMk/>
            <pc:sldMk cId="1128883855" sldId="3352"/>
            <ac:spMk id="12" creationId="{44CACE01-2C1E-4610-89BF-7A9E59ED5373}"/>
          </ac:spMkLst>
        </pc:spChg>
        <pc:spChg chg="add mod">
          <ac:chgData name="James Czarniak" userId="74baf44fd52992c9" providerId="LiveId" clId="{38437220-55D3-49EA-9647-7EB159D076E8}" dt="2020-06-02T21:52:06.506" v="67" actId="13926"/>
          <ac:spMkLst>
            <pc:docMk/>
            <pc:sldMk cId="1128883855" sldId="3352"/>
            <ac:spMk id="16" creationId="{079F9D07-B41E-4CF6-A40E-64C042D02F7B}"/>
          </ac:spMkLst>
        </pc:spChg>
        <pc:grpChg chg="del mod">
          <ac:chgData name="James Czarniak" userId="74baf44fd52992c9" providerId="LiveId" clId="{38437220-55D3-49EA-9647-7EB159D076E8}" dt="2020-06-02T21:46:19.294" v="2" actId="478"/>
          <ac:grpSpMkLst>
            <pc:docMk/>
            <pc:sldMk cId="1128883855" sldId="3352"/>
            <ac:grpSpMk id="4" creationId="{A7CFE6E4-6140-4EC9-8F00-49E5F23EA324}"/>
          </ac:grpSpMkLst>
        </pc:grpChg>
        <pc:graphicFrameChg chg="add del mod">
          <ac:chgData name="James Czarniak" userId="74baf44fd52992c9" providerId="LiveId" clId="{38437220-55D3-49EA-9647-7EB159D076E8}" dt="2020-06-02T21:47:19.551" v="10" actId="478"/>
          <ac:graphicFrameMkLst>
            <pc:docMk/>
            <pc:sldMk cId="1128883855" sldId="3352"/>
            <ac:graphicFrameMk id="9" creationId="{BDD68DCC-3035-4D40-BF6A-620F232D129A}"/>
          </ac:graphicFrameMkLst>
        </pc:graphicFrameChg>
        <pc:graphicFrameChg chg="add del mod modGraphic">
          <ac:chgData name="James Czarniak" userId="74baf44fd52992c9" providerId="LiveId" clId="{38437220-55D3-49EA-9647-7EB159D076E8}" dt="2020-06-02T21:47:53.046" v="16" actId="478"/>
          <ac:graphicFrameMkLst>
            <pc:docMk/>
            <pc:sldMk cId="1128883855" sldId="3352"/>
            <ac:graphicFrameMk id="10" creationId="{67928498-BB04-4E04-B521-CC196B9D3DFE}"/>
          </ac:graphicFrameMkLst>
        </pc:graphicFrameChg>
        <pc:graphicFrameChg chg="add mod">
          <ac:chgData name="James Czarniak" userId="74baf44fd52992c9" providerId="LiveId" clId="{38437220-55D3-49EA-9647-7EB159D076E8}" dt="2020-06-02T21:52:38.004" v="69"/>
          <ac:graphicFrameMkLst>
            <pc:docMk/>
            <pc:sldMk cId="1128883855" sldId="3352"/>
            <ac:graphicFrameMk id="13" creationId="{F43F0A94-815A-4AEF-BC8B-7A3A3F91830A}"/>
          </ac:graphicFrameMkLst>
        </pc:graphicFrameChg>
        <pc:graphicFrameChg chg="mod">
          <ac:chgData name="James Czarniak" userId="74baf44fd52992c9" providerId="LiveId" clId="{38437220-55D3-49EA-9647-7EB159D076E8}" dt="2020-06-02T21:52:07.461" v="68" actId="1076"/>
          <ac:graphicFrameMkLst>
            <pc:docMk/>
            <pc:sldMk cId="1128883855" sldId="3352"/>
            <ac:graphicFrameMk id="15" creationId="{35EABDEB-C14B-412E-87FA-EEBECB703A26}"/>
          </ac:graphicFrameMkLst>
        </pc:graphicFrameChg>
      </pc:sldChg>
      <pc:sldChg chg="modSp new del mod">
        <pc:chgData name="James Czarniak" userId="74baf44fd52992c9" providerId="LiveId" clId="{38437220-55D3-49EA-9647-7EB159D076E8}" dt="2020-06-24T14:49:00.274" v="283" actId="2696"/>
        <pc:sldMkLst>
          <pc:docMk/>
          <pc:sldMk cId="3715561692" sldId="3410"/>
        </pc:sldMkLst>
        <pc:spChg chg="mod">
          <ac:chgData name="James Czarniak" userId="74baf44fd52992c9" providerId="LiveId" clId="{38437220-55D3-49EA-9647-7EB159D076E8}" dt="2020-06-24T14:47:44.833" v="135" actId="20577"/>
          <ac:spMkLst>
            <pc:docMk/>
            <pc:sldMk cId="3715561692" sldId="3410"/>
            <ac:spMk id="2" creationId="{56FDAACE-7778-4CD3-904F-716268908FD7}"/>
          </ac:spMkLst>
        </pc:spChg>
        <pc:spChg chg="mod">
          <ac:chgData name="James Czarniak" userId="74baf44fd52992c9" providerId="LiveId" clId="{38437220-55D3-49EA-9647-7EB159D076E8}" dt="2020-06-24T14:48:46.972" v="282" actId="20577"/>
          <ac:spMkLst>
            <pc:docMk/>
            <pc:sldMk cId="3715561692" sldId="3410"/>
            <ac:spMk id="3" creationId="{83395749-D092-42AF-BE93-117F3D203C49}"/>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20" b="1" i="0" u="none" strike="noStrike" kern="1200" spc="0" baseline="0">
                <a:solidFill>
                  <a:schemeClr val="tx1">
                    <a:lumMod val="65000"/>
                    <a:lumOff val="35000"/>
                  </a:schemeClr>
                </a:solidFill>
                <a:latin typeface="+mn-lt"/>
                <a:ea typeface="+mn-ea"/>
                <a:cs typeface="+mn-cs"/>
              </a:defRPr>
            </a:pPr>
            <a:r>
              <a:rPr lang="en-US" dirty="0"/>
              <a:t>% of Child Welfare Staffing that is Reimbursed</a:t>
            </a:r>
          </a:p>
        </c:rich>
      </c:tx>
      <c:layout>
        <c:manualLayout>
          <c:xMode val="edge"/>
          <c:yMode val="edge"/>
          <c:x val="0.248596890886989"/>
          <c:y val="2.6264930423785687E-3"/>
        </c:manualLayout>
      </c:layout>
      <c:overlay val="0"/>
      <c:spPr>
        <a:noFill/>
        <a:ln>
          <a:noFill/>
        </a:ln>
        <a:effectLst/>
      </c:spPr>
      <c:txPr>
        <a:bodyPr rot="0" spcFirstLastPara="1" vertOverflow="ellipsis" vert="horz" wrap="square" anchor="ctr" anchorCtr="1"/>
        <a:lstStyle/>
        <a:p>
          <a:pPr>
            <a:defRPr sz="192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24550959866951499"/>
          <c:y val="0.15812480805402718"/>
          <c:w val="0.52380027205978663"/>
          <c:h val="0.74267585870294672"/>
        </c:manualLayout>
      </c:layout>
      <c:pieChart>
        <c:varyColors val="1"/>
        <c:ser>
          <c:idx val="0"/>
          <c:order val="0"/>
          <c:tx>
            <c:strRef>
              <c:f>Sheet1!$B$1</c:f>
              <c:strCache>
                <c:ptCount val="1"/>
                <c:pt idx="0">
                  <c:v>% Reimbursed</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43D8-4902-87B5-89D3B1B5849F}"/>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43D8-4902-87B5-89D3B1B5849F}"/>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43D8-4902-87B5-89D3B1B5849F}"/>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6AA6-41C0-A5F2-3B2C399062B2}"/>
              </c:ext>
            </c:extLst>
          </c:dPt>
          <c:dLbls>
            <c:dLbl>
              <c:idx val="3"/>
              <c:delete val="1"/>
              <c:extLst>
                <c:ext xmlns:c15="http://schemas.microsoft.com/office/drawing/2012/chart" uri="{CE6537A1-D6FC-4f65-9D91-7224C49458BB}"/>
                <c:ext xmlns:c16="http://schemas.microsoft.com/office/drawing/2014/chart" uri="{C3380CC4-5D6E-409C-BE32-E72D297353CC}">
                  <c16:uniqueId val="{00000007-6AA6-41C0-A5F2-3B2C399062B2}"/>
                </c:ext>
              </c:extLst>
            </c:dLbl>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4"/>
                <c:pt idx="0">
                  <c:v>Local Tax Levy</c:v>
                </c:pt>
                <c:pt idx="1">
                  <c:v>State Reimbursement</c:v>
                </c:pt>
                <c:pt idx="2">
                  <c:v>Federal Reimbursement </c:v>
                </c:pt>
                <c:pt idx="3">
                  <c:v>Other Reimbursement </c:v>
                </c:pt>
              </c:strCache>
            </c:strRef>
          </c:cat>
          <c:val>
            <c:numRef>
              <c:f>Sheet1!$B$2:$B$5</c:f>
              <c:numCache>
                <c:formatCode>General</c:formatCode>
                <c:ptCount val="4"/>
                <c:pt idx="0">
                  <c:v>0.4</c:v>
                </c:pt>
                <c:pt idx="1">
                  <c:v>0.2</c:v>
                </c:pt>
                <c:pt idx="2">
                  <c:v>0.4</c:v>
                </c:pt>
                <c:pt idx="3">
                  <c:v>0</c:v>
                </c:pt>
              </c:numCache>
            </c:numRef>
          </c:val>
          <c:extLst>
            <c:ext xmlns:c16="http://schemas.microsoft.com/office/drawing/2014/chart" uri="{C3380CC4-5D6E-409C-BE32-E72D297353CC}">
              <c16:uniqueId val="{00000000-8579-4F30-9D7C-D65276E6EEF5}"/>
            </c:ext>
          </c:extLst>
        </c:ser>
        <c:dLbls>
          <c:showLegendKey val="0"/>
          <c:showVal val="0"/>
          <c:showCatName val="1"/>
          <c:showSerName val="0"/>
          <c:showPercent val="1"/>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b="1"/>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20" b="1" i="0" u="none" strike="noStrike" kern="1200" spc="0" baseline="0">
                <a:solidFill>
                  <a:schemeClr val="tx1">
                    <a:lumMod val="65000"/>
                    <a:lumOff val="35000"/>
                  </a:schemeClr>
                </a:solidFill>
                <a:latin typeface="+mn-lt"/>
                <a:ea typeface="+mn-ea"/>
                <a:cs typeface="+mn-cs"/>
              </a:defRPr>
            </a:pPr>
            <a:r>
              <a:rPr lang="en-US" b="1" u="sng" dirty="0"/>
              <a:t>Services Reimbursement</a:t>
            </a:r>
          </a:p>
        </c:rich>
      </c:tx>
      <c:overlay val="0"/>
      <c:spPr>
        <a:noFill/>
        <a:ln>
          <a:noFill/>
        </a:ln>
        <a:effectLst/>
      </c:spPr>
      <c:txPr>
        <a:bodyPr rot="0" spcFirstLastPara="1" vertOverflow="ellipsis" vert="horz" wrap="square" anchor="ctr" anchorCtr="1"/>
        <a:lstStyle/>
        <a:p>
          <a:pPr>
            <a:defRPr sz="192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doughnutChart>
        <c:varyColors val="1"/>
        <c:ser>
          <c:idx val="0"/>
          <c:order val="0"/>
          <c:tx>
            <c:strRef>
              <c:f>Sheet1!$B$1</c:f>
              <c:strCache>
                <c:ptCount val="1"/>
                <c:pt idx="0">
                  <c:v>Services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1F35-4BBD-83F8-1B91FAFE7790}"/>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1F35-4BBD-83F8-1B91FAFE7790}"/>
              </c:ext>
            </c:extLst>
          </c:dPt>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State Reimbursed</c:v>
                </c:pt>
                <c:pt idx="1">
                  <c:v>Local </c:v>
                </c:pt>
              </c:strCache>
            </c:strRef>
          </c:cat>
          <c:val>
            <c:numRef>
              <c:f>Sheet1!$B$2:$B$3</c:f>
              <c:numCache>
                <c:formatCode>General</c:formatCode>
                <c:ptCount val="2"/>
                <c:pt idx="0">
                  <c:v>0.62</c:v>
                </c:pt>
                <c:pt idx="1">
                  <c:v>0.38</c:v>
                </c:pt>
              </c:numCache>
            </c:numRef>
          </c:val>
          <c:extLst>
            <c:ext xmlns:c16="http://schemas.microsoft.com/office/drawing/2014/chart" uri="{C3380CC4-5D6E-409C-BE32-E72D297353CC}">
              <c16:uniqueId val="{00000000-1D94-4132-98F4-C91B52C7144D}"/>
            </c:ext>
          </c:extLst>
        </c:ser>
        <c:dLbls>
          <c:showLegendKey val="0"/>
          <c:showVal val="0"/>
          <c:showCatName val="0"/>
          <c:showSerName val="0"/>
          <c:showPercent val="1"/>
          <c:showBubbleSize val="0"/>
          <c:showLeaderLines val="1"/>
        </c:dLbls>
        <c:firstSliceAng val="0"/>
        <c:holeSize val="50"/>
      </c:doughnutChart>
      <c:spPr>
        <a:noFill/>
        <a:ln>
          <a:noFill/>
        </a:ln>
        <a:effectLst/>
      </c:spPr>
    </c:plotArea>
    <c:legend>
      <c:legendPos val="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b="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_rels/data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86BCB5F-F578-4E3A-8E33-807A4463BE58}"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1B675EDC-8367-445D-A805-0D464CBBDE68}">
      <dgm:prSet phldrT="[Text]"/>
      <dgm:spPr/>
      <dgm:t>
        <a:bodyPr/>
        <a:lstStyle/>
        <a:p>
          <a:r>
            <a:rPr lang="en-US" dirty="0"/>
            <a:t>P1: Permanency Within 1 Year for Youth Entering Foster Care</a:t>
          </a:r>
        </a:p>
      </dgm:t>
    </dgm:pt>
    <dgm:pt modelId="{46745156-588E-4ABC-B65E-D87AFA7AC3CA}" type="parTrans" cxnId="{AEAD1C93-354A-4747-A83E-3F5399CE58E2}">
      <dgm:prSet/>
      <dgm:spPr/>
      <dgm:t>
        <a:bodyPr/>
        <a:lstStyle/>
        <a:p>
          <a:endParaRPr lang="en-US"/>
        </a:p>
      </dgm:t>
    </dgm:pt>
    <dgm:pt modelId="{30172FA6-92B1-47DF-A829-5ED5C8C6BE60}" type="sibTrans" cxnId="{AEAD1C93-354A-4747-A83E-3F5399CE58E2}">
      <dgm:prSet/>
      <dgm:spPr/>
      <dgm:t>
        <a:bodyPr/>
        <a:lstStyle/>
        <a:p>
          <a:endParaRPr lang="en-US"/>
        </a:p>
      </dgm:t>
    </dgm:pt>
    <dgm:pt modelId="{84BCFBF2-2BB8-472E-BE95-42E7DD5477B3}">
      <dgm:prSet phldrT="[Text]"/>
      <dgm:spPr/>
      <dgm:t>
        <a:bodyPr/>
        <a:lstStyle/>
        <a:p>
          <a:r>
            <a:rPr lang="en-US" dirty="0"/>
            <a:t>Current County Performance: </a:t>
          </a:r>
          <a:r>
            <a:rPr lang="en-US" dirty="0">
              <a:highlight>
                <a:srgbClr val="FFFF00"/>
              </a:highlight>
            </a:rPr>
            <a:t>57.7% </a:t>
          </a:r>
        </a:p>
      </dgm:t>
    </dgm:pt>
    <dgm:pt modelId="{B2E2E1DF-45E9-4040-A6F2-67E65A4E6C9B}" type="parTrans" cxnId="{36167B3A-855E-4831-8886-A10DA83849F0}">
      <dgm:prSet/>
      <dgm:spPr/>
      <dgm:t>
        <a:bodyPr/>
        <a:lstStyle/>
        <a:p>
          <a:endParaRPr lang="en-US"/>
        </a:p>
      </dgm:t>
    </dgm:pt>
    <dgm:pt modelId="{438F368B-3203-4949-A49A-3EDD1DC5C945}" type="sibTrans" cxnId="{36167B3A-855E-4831-8886-A10DA83849F0}">
      <dgm:prSet/>
      <dgm:spPr/>
      <dgm:t>
        <a:bodyPr/>
        <a:lstStyle/>
        <a:p>
          <a:endParaRPr lang="en-US"/>
        </a:p>
      </dgm:t>
    </dgm:pt>
    <dgm:pt modelId="{A5B13000-00FA-4579-969C-ADAB2865494F}">
      <dgm:prSet phldrT="[Text]"/>
      <dgm:spPr/>
      <dgm:t>
        <a:bodyPr/>
        <a:lstStyle/>
        <a:p>
          <a:r>
            <a:rPr lang="en-US" dirty="0"/>
            <a:t>National Average: 42.7%</a:t>
          </a:r>
        </a:p>
      </dgm:t>
    </dgm:pt>
    <dgm:pt modelId="{6B678BFF-DD11-40B7-A2B8-0308E4E3BF1F}" type="parTrans" cxnId="{D1FDADA1-9634-491F-9FBB-4DFF196F6F7F}">
      <dgm:prSet/>
      <dgm:spPr/>
      <dgm:t>
        <a:bodyPr/>
        <a:lstStyle/>
        <a:p>
          <a:endParaRPr lang="en-US"/>
        </a:p>
      </dgm:t>
    </dgm:pt>
    <dgm:pt modelId="{812457FC-C509-406E-9A7F-93C5AFABDD6D}" type="sibTrans" cxnId="{D1FDADA1-9634-491F-9FBB-4DFF196F6F7F}">
      <dgm:prSet/>
      <dgm:spPr/>
      <dgm:t>
        <a:bodyPr/>
        <a:lstStyle/>
        <a:p>
          <a:endParaRPr lang="en-US"/>
        </a:p>
      </dgm:t>
    </dgm:pt>
    <dgm:pt modelId="{AB581F58-BE91-4873-B61B-B3BA03E61184}">
      <dgm:prSet phldrT="[Text]"/>
      <dgm:spPr/>
      <dgm:t>
        <a:bodyPr/>
        <a:lstStyle/>
        <a:p>
          <a:r>
            <a:rPr lang="en-US" dirty="0"/>
            <a:t>P2: Permanency Achieved within one year for youth in care for 13-24 months </a:t>
          </a:r>
        </a:p>
      </dgm:t>
    </dgm:pt>
    <dgm:pt modelId="{16CB5DC9-FD4E-4823-8969-416ED4E34C3C}" type="parTrans" cxnId="{02774FE8-746A-4362-AFF1-C60B15156362}">
      <dgm:prSet/>
      <dgm:spPr/>
      <dgm:t>
        <a:bodyPr/>
        <a:lstStyle/>
        <a:p>
          <a:endParaRPr lang="en-US"/>
        </a:p>
      </dgm:t>
    </dgm:pt>
    <dgm:pt modelId="{FCCDF2F5-5667-4DCC-A641-FC4FE1817BFD}" type="sibTrans" cxnId="{02774FE8-746A-4362-AFF1-C60B15156362}">
      <dgm:prSet/>
      <dgm:spPr/>
      <dgm:t>
        <a:bodyPr/>
        <a:lstStyle/>
        <a:p>
          <a:endParaRPr lang="en-US"/>
        </a:p>
      </dgm:t>
    </dgm:pt>
    <dgm:pt modelId="{5C81364E-23B2-42E7-AF33-484310410CB6}">
      <dgm:prSet phldrT="[Text]"/>
      <dgm:spPr/>
      <dgm:t>
        <a:bodyPr/>
        <a:lstStyle/>
        <a:p>
          <a:r>
            <a:rPr lang="en-US" dirty="0"/>
            <a:t>Current County Performance: </a:t>
          </a:r>
          <a:r>
            <a:rPr lang="en-US" dirty="0">
              <a:highlight>
                <a:srgbClr val="FFFF00"/>
              </a:highlight>
            </a:rPr>
            <a:t>41.7% </a:t>
          </a:r>
        </a:p>
      </dgm:t>
    </dgm:pt>
    <dgm:pt modelId="{7693261B-7E5A-445D-9C72-7CDE1D5B5EC9}" type="parTrans" cxnId="{E0F57AA3-9A0F-44B6-892D-F108C361F5EC}">
      <dgm:prSet/>
      <dgm:spPr/>
      <dgm:t>
        <a:bodyPr/>
        <a:lstStyle/>
        <a:p>
          <a:endParaRPr lang="en-US"/>
        </a:p>
      </dgm:t>
    </dgm:pt>
    <dgm:pt modelId="{B31F9E67-4766-41FC-8EF9-D21EDEEA305B}" type="sibTrans" cxnId="{E0F57AA3-9A0F-44B6-892D-F108C361F5EC}">
      <dgm:prSet/>
      <dgm:spPr/>
      <dgm:t>
        <a:bodyPr/>
        <a:lstStyle/>
        <a:p>
          <a:endParaRPr lang="en-US"/>
        </a:p>
      </dgm:t>
    </dgm:pt>
    <dgm:pt modelId="{5FD21EF4-D317-45F0-8D4F-B2D5626E35BC}">
      <dgm:prSet phldrT="[Text]"/>
      <dgm:spPr/>
      <dgm:t>
        <a:bodyPr/>
        <a:lstStyle/>
        <a:p>
          <a:r>
            <a:rPr lang="en-US" dirty="0"/>
            <a:t>National Average:  45.9%</a:t>
          </a:r>
        </a:p>
      </dgm:t>
    </dgm:pt>
    <dgm:pt modelId="{16BF0A04-2812-4916-AC7A-F0AABB5B727A}" type="parTrans" cxnId="{95457599-9BAA-4625-948E-5934C3710655}">
      <dgm:prSet/>
      <dgm:spPr/>
      <dgm:t>
        <a:bodyPr/>
        <a:lstStyle/>
        <a:p>
          <a:endParaRPr lang="en-US"/>
        </a:p>
      </dgm:t>
    </dgm:pt>
    <dgm:pt modelId="{0DF9294C-15B0-4941-84F5-CB18E8F4C130}" type="sibTrans" cxnId="{95457599-9BAA-4625-948E-5934C3710655}">
      <dgm:prSet/>
      <dgm:spPr/>
      <dgm:t>
        <a:bodyPr/>
        <a:lstStyle/>
        <a:p>
          <a:endParaRPr lang="en-US"/>
        </a:p>
      </dgm:t>
    </dgm:pt>
    <dgm:pt modelId="{171325B7-DFD2-4A08-9616-7F6B2051C821}">
      <dgm:prSet phldrT="[Text]"/>
      <dgm:spPr/>
      <dgm:t>
        <a:bodyPr/>
        <a:lstStyle/>
        <a:p>
          <a:r>
            <a:rPr lang="en-US" dirty="0"/>
            <a:t>P3: Permanency Achieved within one year for youth in care for 24+ months</a:t>
          </a:r>
        </a:p>
      </dgm:t>
    </dgm:pt>
    <dgm:pt modelId="{6B969D42-54EE-4699-B7F0-169B4F5BE599}" type="parTrans" cxnId="{251C7E57-AEE9-46CF-9B0C-95484B92471A}">
      <dgm:prSet/>
      <dgm:spPr/>
      <dgm:t>
        <a:bodyPr/>
        <a:lstStyle/>
        <a:p>
          <a:endParaRPr lang="en-US"/>
        </a:p>
      </dgm:t>
    </dgm:pt>
    <dgm:pt modelId="{9FDE2A33-FEDE-4C91-A855-0FA7F50FCB4C}" type="sibTrans" cxnId="{251C7E57-AEE9-46CF-9B0C-95484B92471A}">
      <dgm:prSet/>
      <dgm:spPr/>
      <dgm:t>
        <a:bodyPr/>
        <a:lstStyle/>
        <a:p>
          <a:endParaRPr lang="en-US"/>
        </a:p>
      </dgm:t>
    </dgm:pt>
    <dgm:pt modelId="{D954476B-145A-4559-B474-9E284218FB77}">
      <dgm:prSet phldrT="[Text]"/>
      <dgm:spPr/>
      <dgm:t>
        <a:bodyPr/>
        <a:lstStyle/>
        <a:p>
          <a:r>
            <a:rPr lang="en-US" dirty="0"/>
            <a:t>Current County Performance: </a:t>
          </a:r>
          <a:r>
            <a:rPr lang="en-US" dirty="0">
              <a:highlight>
                <a:srgbClr val="FFFF00"/>
              </a:highlight>
            </a:rPr>
            <a:t>38.8% </a:t>
          </a:r>
        </a:p>
      </dgm:t>
    </dgm:pt>
    <dgm:pt modelId="{1CF56C48-505A-432F-A6C4-A57F4AD77A99}" type="parTrans" cxnId="{BC44A25B-B792-43D0-AA32-19CB55E1951D}">
      <dgm:prSet/>
      <dgm:spPr/>
      <dgm:t>
        <a:bodyPr/>
        <a:lstStyle/>
        <a:p>
          <a:endParaRPr lang="en-US"/>
        </a:p>
      </dgm:t>
    </dgm:pt>
    <dgm:pt modelId="{BE26953F-A022-4EF0-8BC8-062FA9E2A135}" type="sibTrans" cxnId="{BC44A25B-B792-43D0-AA32-19CB55E1951D}">
      <dgm:prSet/>
      <dgm:spPr/>
      <dgm:t>
        <a:bodyPr/>
        <a:lstStyle/>
        <a:p>
          <a:endParaRPr lang="en-US"/>
        </a:p>
      </dgm:t>
    </dgm:pt>
    <dgm:pt modelId="{A98C621D-74F1-4E50-ABE4-AA00736A1444}">
      <dgm:prSet phldrT="[Text]"/>
      <dgm:spPr/>
      <dgm:t>
        <a:bodyPr/>
        <a:lstStyle/>
        <a:p>
          <a:r>
            <a:rPr lang="en-US" dirty="0"/>
            <a:t>National Average: 31.8%</a:t>
          </a:r>
        </a:p>
      </dgm:t>
    </dgm:pt>
    <dgm:pt modelId="{DA2F137C-44FA-4BD5-914F-9B0D09199E33}" type="parTrans" cxnId="{0EEB6868-FC59-4109-B806-978112F14931}">
      <dgm:prSet/>
      <dgm:spPr/>
      <dgm:t>
        <a:bodyPr/>
        <a:lstStyle/>
        <a:p>
          <a:endParaRPr lang="en-US"/>
        </a:p>
      </dgm:t>
    </dgm:pt>
    <dgm:pt modelId="{B8277415-5154-4249-B019-D028A39E78B4}" type="sibTrans" cxnId="{0EEB6868-FC59-4109-B806-978112F14931}">
      <dgm:prSet/>
      <dgm:spPr/>
      <dgm:t>
        <a:bodyPr/>
        <a:lstStyle/>
        <a:p>
          <a:endParaRPr lang="en-US"/>
        </a:p>
      </dgm:t>
    </dgm:pt>
    <dgm:pt modelId="{65FAA797-1BAC-40C5-BDA8-DD60F0AA5F3F}">
      <dgm:prSet phldrT="[Text]"/>
      <dgm:spPr/>
      <dgm:t>
        <a:bodyPr/>
        <a:lstStyle/>
        <a:p>
          <a:r>
            <a:rPr lang="en-US" dirty="0"/>
            <a:t>P4:  Re-Entry into Foster Care within one year of discharge from care</a:t>
          </a:r>
        </a:p>
      </dgm:t>
    </dgm:pt>
    <dgm:pt modelId="{60B64CC5-4261-4882-8A1A-3C8852206099}" type="parTrans" cxnId="{235EC8ED-8E9E-4400-A217-219CF6C91AC5}">
      <dgm:prSet/>
      <dgm:spPr/>
      <dgm:t>
        <a:bodyPr/>
        <a:lstStyle/>
        <a:p>
          <a:endParaRPr lang="en-US"/>
        </a:p>
      </dgm:t>
    </dgm:pt>
    <dgm:pt modelId="{76EB3294-5E82-4F87-844D-C16582BC7934}" type="sibTrans" cxnId="{235EC8ED-8E9E-4400-A217-219CF6C91AC5}">
      <dgm:prSet/>
      <dgm:spPr/>
      <dgm:t>
        <a:bodyPr/>
        <a:lstStyle/>
        <a:p>
          <a:endParaRPr lang="en-US"/>
        </a:p>
      </dgm:t>
    </dgm:pt>
    <dgm:pt modelId="{A4B6F5D7-DB7E-4B00-9499-86BCF27F4246}">
      <dgm:prSet phldrT="[Text]"/>
      <dgm:spPr/>
      <dgm:t>
        <a:bodyPr/>
        <a:lstStyle/>
        <a:p>
          <a:r>
            <a:rPr lang="en-US" dirty="0"/>
            <a:t>Current County Performance</a:t>
          </a:r>
          <a:r>
            <a:rPr lang="en-US" dirty="0">
              <a:highlight>
                <a:srgbClr val="FFFF00"/>
              </a:highlight>
            </a:rPr>
            <a:t>: 5.3% </a:t>
          </a:r>
        </a:p>
      </dgm:t>
    </dgm:pt>
    <dgm:pt modelId="{273F669F-DEBE-4FA0-BEA6-525AF85CAB93}" type="parTrans" cxnId="{498597F3-D7E1-424D-BF59-396DC332F6CB}">
      <dgm:prSet/>
      <dgm:spPr/>
      <dgm:t>
        <a:bodyPr/>
        <a:lstStyle/>
        <a:p>
          <a:endParaRPr lang="en-US"/>
        </a:p>
      </dgm:t>
    </dgm:pt>
    <dgm:pt modelId="{3FAA9911-50F9-49AB-89D4-64E441BBD8F9}" type="sibTrans" cxnId="{498597F3-D7E1-424D-BF59-396DC332F6CB}">
      <dgm:prSet/>
      <dgm:spPr/>
      <dgm:t>
        <a:bodyPr/>
        <a:lstStyle/>
        <a:p>
          <a:endParaRPr lang="en-US"/>
        </a:p>
      </dgm:t>
    </dgm:pt>
    <dgm:pt modelId="{EB86262B-0252-419D-A75E-0F268BFCA386}">
      <dgm:prSet phldrT="[Text]"/>
      <dgm:spPr/>
      <dgm:t>
        <a:bodyPr/>
        <a:lstStyle/>
        <a:p>
          <a:r>
            <a:rPr lang="en-US" dirty="0"/>
            <a:t>National Average: 8.1%</a:t>
          </a:r>
        </a:p>
      </dgm:t>
    </dgm:pt>
    <dgm:pt modelId="{74BDD51F-5BDF-47B8-88CE-A09BB9F430AA}" type="parTrans" cxnId="{77B03ACD-039E-4B20-92E2-D3EFDFD41493}">
      <dgm:prSet/>
      <dgm:spPr/>
      <dgm:t>
        <a:bodyPr/>
        <a:lstStyle/>
        <a:p>
          <a:endParaRPr lang="en-US"/>
        </a:p>
      </dgm:t>
    </dgm:pt>
    <dgm:pt modelId="{DD169CD4-DC80-422C-9AC3-DEC695E61EF5}" type="sibTrans" cxnId="{77B03ACD-039E-4B20-92E2-D3EFDFD41493}">
      <dgm:prSet/>
      <dgm:spPr/>
      <dgm:t>
        <a:bodyPr/>
        <a:lstStyle/>
        <a:p>
          <a:endParaRPr lang="en-US"/>
        </a:p>
      </dgm:t>
    </dgm:pt>
    <dgm:pt modelId="{E0C604F8-7C84-49D3-997A-EB2FBC34473A}" type="pres">
      <dgm:prSet presAssocID="{486BCB5F-F578-4E3A-8E33-807A4463BE58}" presName="Name0" presStyleCnt="0">
        <dgm:presLayoutVars>
          <dgm:dir/>
          <dgm:animLvl val="lvl"/>
          <dgm:resizeHandles val="exact"/>
        </dgm:presLayoutVars>
      </dgm:prSet>
      <dgm:spPr/>
    </dgm:pt>
    <dgm:pt modelId="{892F5DEF-A908-4992-A1A1-6BE0B60DCBA1}" type="pres">
      <dgm:prSet presAssocID="{1B675EDC-8367-445D-A805-0D464CBBDE68}" presName="linNode" presStyleCnt="0"/>
      <dgm:spPr/>
    </dgm:pt>
    <dgm:pt modelId="{35A45B90-1C18-4074-A7B1-82F982FE6000}" type="pres">
      <dgm:prSet presAssocID="{1B675EDC-8367-445D-A805-0D464CBBDE68}" presName="parentText" presStyleLbl="node1" presStyleIdx="0" presStyleCnt="4">
        <dgm:presLayoutVars>
          <dgm:chMax val="1"/>
          <dgm:bulletEnabled val="1"/>
        </dgm:presLayoutVars>
      </dgm:prSet>
      <dgm:spPr/>
    </dgm:pt>
    <dgm:pt modelId="{0BE18D12-9DAC-40E3-894F-FD3A70CDDE4F}" type="pres">
      <dgm:prSet presAssocID="{1B675EDC-8367-445D-A805-0D464CBBDE68}" presName="descendantText" presStyleLbl="alignAccFollowNode1" presStyleIdx="0" presStyleCnt="4">
        <dgm:presLayoutVars>
          <dgm:bulletEnabled val="1"/>
        </dgm:presLayoutVars>
      </dgm:prSet>
      <dgm:spPr/>
    </dgm:pt>
    <dgm:pt modelId="{E76CA11F-777F-4119-8298-86B75B777E6D}" type="pres">
      <dgm:prSet presAssocID="{30172FA6-92B1-47DF-A829-5ED5C8C6BE60}" presName="sp" presStyleCnt="0"/>
      <dgm:spPr/>
    </dgm:pt>
    <dgm:pt modelId="{1C7076FE-20D5-4E98-B60B-D144A3756C6D}" type="pres">
      <dgm:prSet presAssocID="{AB581F58-BE91-4873-B61B-B3BA03E61184}" presName="linNode" presStyleCnt="0"/>
      <dgm:spPr/>
    </dgm:pt>
    <dgm:pt modelId="{BDE23DCD-D9FB-489A-9AB3-FD5558A19227}" type="pres">
      <dgm:prSet presAssocID="{AB581F58-BE91-4873-B61B-B3BA03E61184}" presName="parentText" presStyleLbl="node1" presStyleIdx="1" presStyleCnt="4">
        <dgm:presLayoutVars>
          <dgm:chMax val="1"/>
          <dgm:bulletEnabled val="1"/>
        </dgm:presLayoutVars>
      </dgm:prSet>
      <dgm:spPr/>
    </dgm:pt>
    <dgm:pt modelId="{824E1A94-55CF-4D2C-B07B-B133F10FBC59}" type="pres">
      <dgm:prSet presAssocID="{AB581F58-BE91-4873-B61B-B3BA03E61184}" presName="descendantText" presStyleLbl="alignAccFollowNode1" presStyleIdx="1" presStyleCnt="4">
        <dgm:presLayoutVars>
          <dgm:bulletEnabled val="1"/>
        </dgm:presLayoutVars>
      </dgm:prSet>
      <dgm:spPr/>
    </dgm:pt>
    <dgm:pt modelId="{D916C3AD-D252-44CF-8C5B-2F34B71B1784}" type="pres">
      <dgm:prSet presAssocID="{FCCDF2F5-5667-4DCC-A641-FC4FE1817BFD}" presName="sp" presStyleCnt="0"/>
      <dgm:spPr/>
    </dgm:pt>
    <dgm:pt modelId="{37201A02-F1AB-43C4-84BD-7C2A2B1252A0}" type="pres">
      <dgm:prSet presAssocID="{171325B7-DFD2-4A08-9616-7F6B2051C821}" presName="linNode" presStyleCnt="0"/>
      <dgm:spPr/>
    </dgm:pt>
    <dgm:pt modelId="{DB724351-84E7-4363-B9B7-94C45C33225B}" type="pres">
      <dgm:prSet presAssocID="{171325B7-DFD2-4A08-9616-7F6B2051C821}" presName="parentText" presStyleLbl="node1" presStyleIdx="2" presStyleCnt="4">
        <dgm:presLayoutVars>
          <dgm:chMax val="1"/>
          <dgm:bulletEnabled val="1"/>
        </dgm:presLayoutVars>
      </dgm:prSet>
      <dgm:spPr/>
    </dgm:pt>
    <dgm:pt modelId="{5F9B1E7A-7D1B-4F0B-93B4-AA66161C96E5}" type="pres">
      <dgm:prSet presAssocID="{171325B7-DFD2-4A08-9616-7F6B2051C821}" presName="descendantText" presStyleLbl="alignAccFollowNode1" presStyleIdx="2" presStyleCnt="4">
        <dgm:presLayoutVars>
          <dgm:bulletEnabled val="1"/>
        </dgm:presLayoutVars>
      </dgm:prSet>
      <dgm:spPr/>
    </dgm:pt>
    <dgm:pt modelId="{A233D6B1-79CB-4D95-9711-45C75DC0A202}" type="pres">
      <dgm:prSet presAssocID="{9FDE2A33-FEDE-4C91-A855-0FA7F50FCB4C}" presName="sp" presStyleCnt="0"/>
      <dgm:spPr/>
    </dgm:pt>
    <dgm:pt modelId="{9D3D51C4-1439-4A85-92D7-4239D139F74E}" type="pres">
      <dgm:prSet presAssocID="{65FAA797-1BAC-40C5-BDA8-DD60F0AA5F3F}" presName="linNode" presStyleCnt="0"/>
      <dgm:spPr/>
    </dgm:pt>
    <dgm:pt modelId="{4CE349D1-88EB-4145-9B0E-C893E47A0995}" type="pres">
      <dgm:prSet presAssocID="{65FAA797-1BAC-40C5-BDA8-DD60F0AA5F3F}" presName="parentText" presStyleLbl="node1" presStyleIdx="3" presStyleCnt="4">
        <dgm:presLayoutVars>
          <dgm:chMax val="1"/>
          <dgm:bulletEnabled val="1"/>
        </dgm:presLayoutVars>
      </dgm:prSet>
      <dgm:spPr/>
    </dgm:pt>
    <dgm:pt modelId="{768FB592-EC13-4256-AB30-4F159001373F}" type="pres">
      <dgm:prSet presAssocID="{65FAA797-1BAC-40C5-BDA8-DD60F0AA5F3F}" presName="descendantText" presStyleLbl="alignAccFollowNode1" presStyleIdx="3" presStyleCnt="4">
        <dgm:presLayoutVars>
          <dgm:bulletEnabled val="1"/>
        </dgm:presLayoutVars>
      </dgm:prSet>
      <dgm:spPr/>
    </dgm:pt>
  </dgm:ptLst>
  <dgm:cxnLst>
    <dgm:cxn modelId="{51E58130-DA0F-4C03-B0A8-DA8E421AB929}" type="presOf" srcId="{65FAA797-1BAC-40C5-BDA8-DD60F0AA5F3F}" destId="{4CE349D1-88EB-4145-9B0E-C893E47A0995}" srcOrd="0" destOrd="0" presId="urn:microsoft.com/office/officeart/2005/8/layout/vList5"/>
    <dgm:cxn modelId="{36167B3A-855E-4831-8886-A10DA83849F0}" srcId="{1B675EDC-8367-445D-A805-0D464CBBDE68}" destId="{84BCFBF2-2BB8-472E-BE95-42E7DD5477B3}" srcOrd="0" destOrd="0" parTransId="{B2E2E1DF-45E9-4040-A6F2-67E65A4E6C9B}" sibTransId="{438F368B-3203-4949-A49A-3EDD1DC5C945}"/>
    <dgm:cxn modelId="{BC44A25B-B792-43D0-AA32-19CB55E1951D}" srcId="{171325B7-DFD2-4A08-9616-7F6B2051C821}" destId="{D954476B-145A-4559-B474-9E284218FB77}" srcOrd="0" destOrd="0" parTransId="{1CF56C48-505A-432F-A6C4-A57F4AD77A99}" sibTransId="{BE26953F-A022-4EF0-8BC8-062FA9E2A135}"/>
    <dgm:cxn modelId="{B65DC665-C019-4901-A2FC-7B87459A46D7}" type="presOf" srcId="{A4B6F5D7-DB7E-4B00-9499-86BCF27F4246}" destId="{768FB592-EC13-4256-AB30-4F159001373F}" srcOrd="0" destOrd="0" presId="urn:microsoft.com/office/officeart/2005/8/layout/vList5"/>
    <dgm:cxn modelId="{8E773E47-9634-49CB-8129-9B0F3524A7E9}" type="presOf" srcId="{5C81364E-23B2-42E7-AF33-484310410CB6}" destId="{824E1A94-55CF-4D2C-B07B-B133F10FBC59}" srcOrd="0" destOrd="0" presId="urn:microsoft.com/office/officeart/2005/8/layout/vList5"/>
    <dgm:cxn modelId="{0EEB6868-FC59-4109-B806-978112F14931}" srcId="{171325B7-DFD2-4A08-9616-7F6B2051C821}" destId="{A98C621D-74F1-4E50-ABE4-AA00736A1444}" srcOrd="1" destOrd="0" parTransId="{DA2F137C-44FA-4BD5-914F-9B0D09199E33}" sibTransId="{B8277415-5154-4249-B019-D028A39E78B4}"/>
    <dgm:cxn modelId="{C154194A-2CE8-4AE2-94DC-C30FBA20A987}" type="presOf" srcId="{EB86262B-0252-419D-A75E-0F268BFCA386}" destId="{768FB592-EC13-4256-AB30-4F159001373F}" srcOrd="0" destOrd="1" presId="urn:microsoft.com/office/officeart/2005/8/layout/vList5"/>
    <dgm:cxn modelId="{C6FDED4A-CEE8-4FF7-9B25-1AC1420E3A62}" type="presOf" srcId="{171325B7-DFD2-4A08-9616-7F6B2051C821}" destId="{DB724351-84E7-4363-B9B7-94C45C33225B}" srcOrd="0" destOrd="0" presId="urn:microsoft.com/office/officeart/2005/8/layout/vList5"/>
    <dgm:cxn modelId="{70C5556E-1F0E-4220-9082-7123DB16FB58}" type="presOf" srcId="{84BCFBF2-2BB8-472E-BE95-42E7DD5477B3}" destId="{0BE18D12-9DAC-40E3-894F-FD3A70CDDE4F}" srcOrd="0" destOrd="0" presId="urn:microsoft.com/office/officeart/2005/8/layout/vList5"/>
    <dgm:cxn modelId="{30662D52-CA0D-43AA-A64D-DC8057B87BDA}" type="presOf" srcId="{1B675EDC-8367-445D-A805-0D464CBBDE68}" destId="{35A45B90-1C18-4074-A7B1-82F982FE6000}" srcOrd="0" destOrd="0" presId="urn:microsoft.com/office/officeart/2005/8/layout/vList5"/>
    <dgm:cxn modelId="{D6F7AE53-DC34-4EE8-A1AC-BF3F53C13FCA}" type="presOf" srcId="{D954476B-145A-4559-B474-9E284218FB77}" destId="{5F9B1E7A-7D1B-4F0B-93B4-AA66161C96E5}" srcOrd="0" destOrd="0" presId="urn:microsoft.com/office/officeart/2005/8/layout/vList5"/>
    <dgm:cxn modelId="{251C7E57-AEE9-46CF-9B0C-95484B92471A}" srcId="{486BCB5F-F578-4E3A-8E33-807A4463BE58}" destId="{171325B7-DFD2-4A08-9616-7F6B2051C821}" srcOrd="2" destOrd="0" parTransId="{6B969D42-54EE-4699-B7F0-169B4F5BE599}" sibTransId="{9FDE2A33-FEDE-4C91-A855-0FA7F50FCB4C}"/>
    <dgm:cxn modelId="{3A6F8B78-2B57-43DD-992E-C417005BF6D5}" type="presOf" srcId="{5FD21EF4-D317-45F0-8D4F-B2D5626E35BC}" destId="{824E1A94-55CF-4D2C-B07B-B133F10FBC59}" srcOrd="0" destOrd="1" presId="urn:microsoft.com/office/officeart/2005/8/layout/vList5"/>
    <dgm:cxn modelId="{E9620B5A-2AB8-4B08-B430-2CF7F403D4C2}" type="presOf" srcId="{486BCB5F-F578-4E3A-8E33-807A4463BE58}" destId="{E0C604F8-7C84-49D3-997A-EB2FBC34473A}" srcOrd="0" destOrd="0" presId="urn:microsoft.com/office/officeart/2005/8/layout/vList5"/>
    <dgm:cxn modelId="{C7B97880-0433-4437-B63B-B3066110493B}" type="presOf" srcId="{A5B13000-00FA-4579-969C-ADAB2865494F}" destId="{0BE18D12-9DAC-40E3-894F-FD3A70CDDE4F}" srcOrd="0" destOrd="1" presId="urn:microsoft.com/office/officeart/2005/8/layout/vList5"/>
    <dgm:cxn modelId="{AEAD1C93-354A-4747-A83E-3F5399CE58E2}" srcId="{486BCB5F-F578-4E3A-8E33-807A4463BE58}" destId="{1B675EDC-8367-445D-A805-0D464CBBDE68}" srcOrd="0" destOrd="0" parTransId="{46745156-588E-4ABC-B65E-D87AFA7AC3CA}" sibTransId="{30172FA6-92B1-47DF-A829-5ED5C8C6BE60}"/>
    <dgm:cxn modelId="{452F1796-B9DA-4D26-823A-8322C006747A}" type="presOf" srcId="{AB581F58-BE91-4873-B61B-B3BA03E61184}" destId="{BDE23DCD-D9FB-489A-9AB3-FD5558A19227}" srcOrd="0" destOrd="0" presId="urn:microsoft.com/office/officeart/2005/8/layout/vList5"/>
    <dgm:cxn modelId="{95457599-9BAA-4625-948E-5934C3710655}" srcId="{AB581F58-BE91-4873-B61B-B3BA03E61184}" destId="{5FD21EF4-D317-45F0-8D4F-B2D5626E35BC}" srcOrd="1" destOrd="0" parTransId="{16BF0A04-2812-4916-AC7A-F0AABB5B727A}" sibTransId="{0DF9294C-15B0-4941-84F5-CB18E8F4C130}"/>
    <dgm:cxn modelId="{D1FDADA1-9634-491F-9FBB-4DFF196F6F7F}" srcId="{1B675EDC-8367-445D-A805-0D464CBBDE68}" destId="{A5B13000-00FA-4579-969C-ADAB2865494F}" srcOrd="1" destOrd="0" parTransId="{6B678BFF-DD11-40B7-A2B8-0308E4E3BF1F}" sibTransId="{812457FC-C509-406E-9A7F-93C5AFABDD6D}"/>
    <dgm:cxn modelId="{E0F57AA3-9A0F-44B6-892D-F108C361F5EC}" srcId="{AB581F58-BE91-4873-B61B-B3BA03E61184}" destId="{5C81364E-23B2-42E7-AF33-484310410CB6}" srcOrd="0" destOrd="0" parTransId="{7693261B-7E5A-445D-9C72-7CDE1D5B5EC9}" sibTransId="{B31F9E67-4766-41FC-8EF9-D21EDEEA305B}"/>
    <dgm:cxn modelId="{77B03ACD-039E-4B20-92E2-D3EFDFD41493}" srcId="{65FAA797-1BAC-40C5-BDA8-DD60F0AA5F3F}" destId="{EB86262B-0252-419D-A75E-0F268BFCA386}" srcOrd="1" destOrd="0" parTransId="{74BDD51F-5BDF-47B8-88CE-A09BB9F430AA}" sibTransId="{DD169CD4-DC80-422C-9AC3-DEC695E61EF5}"/>
    <dgm:cxn modelId="{02774FE8-746A-4362-AFF1-C60B15156362}" srcId="{486BCB5F-F578-4E3A-8E33-807A4463BE58}" destId="{AB581F58-BE91-4873-B61B-B3BA03E61184}" srcOrd="1" destOrd="0" parTransId="{16CB5DC9-FD4E-4823-8969-416ED4E34C3C}" sibTransId="{FCCDF2F5-5667-4DCC-A641-FC4FE1817BFD}"/>
    <dgm:cxn modelId="{235EC8ED-8E9E-4400-A217-219CF6C91AC5}" srcId="{486BCB5F-F578-4E3A-8E33-807A4463BE58}" destId="{65FAA797-1BAC-40C5-BDA8-DD60F0AA5F3F}" srcOrd="3" destOrd="0" parTransId="{60B64CC5-4261-4882-8A1A-3C8852206099}" sibTransId="{76EB3294-5E82-4F87-844D-C16582BC7934}"/>
    <dgm:cxn modelId="{498597F3-D7E1-424D-BF59-396DC332F6CB}" srcId="{65FAA797-1BAC-40C5-BDA8-DD60F0AA5F3F}" destId="{A4B6F5D7-DB7E-4B00-9499-86BCF27F4246}" srcOrd="0" destOrd="0" parTransId="{273F669F-DEBE-4FA0-BEA6-525AF85CAB93}" sibTransId="{3FAA9911-50F9-49AB-89D4-64E441BBD8F9}"/>
    <dgm:cxn modelId="{9774CCF5-2113-4372-9740-AE42A88E47D8}" type="presOf" srcId="{A98C621D-74F1-4E50-ABE4-AA00736A1444}" destId="{5F9B1E7A-7D1B-4F0B-93B4-AA66161C96E5}" srcOrd="0" destOrd="1" presId="urn:microsoft.com/office/officeart/2005/8/layout/vList5"/>
    <dgm:cxn modelId="{7FF907B9-B8A1-4906-AC44-C8F3F2BE5444}" type="presParOf" srcId="{E0C604F8-7C84-49D3-997A-EB2FBC34473A}" destId="{892F5DEF-A908-4992-A1A1-6BE0B60DCBA1}" srcOrd="0" destOrd="0" presId="urn:microsoft.com/office/officeart/2005/8/layout/vList5"/>
    <dgm:cxn modelId="{7B74366F-DAF4-40E2-A2F7-86A976B0F59C}" type="presParOf" srcId="{892F5DEF-A908-4992-A1A1-6BE0B60DCBA1}" destId="{35A45B90-1C18-4074-A7B1-82F982FE6000}" srcOrd="0" destOrd="0" presId="urn:microsoft.com/office/officeart/2005/8/layout/vList5"/>
    <dgm:cxn modelId="{25A5B86F-294A-4D49-B217-42A69FF12F2B}" type="presParOf" srcId="{892F5DEF-A908-4992-A1A1-6BE0B60DCBA1}" destId="{0BE18D12-9DAC-40E3-894F-FD3A70CDDE4F}" srcOrd="1" destOrd="0" presId="urn:microsoft.com/office/officeart/2005/8/layout/vList5"/>
    <dgm:cxn modelId="{4ACE9C3E-4E3D-4BDF-8114-F7FCD8782703}" type="presParOf" srcId="{E0C604F8-7C84-49D3-997A-EB2FBC34473A}" destId="{E76CA11F-777F-4119-8298-86B75B777E6D}" srcOrd="1" destOrd="0" presId="urn:microsoft.com/office/officeart/2005/8/layout/vList5"/>
    <dgm:cxn modelId="{9AE6C00C-9ADA-40E8-B069-1FA7CEDBA2F3}" type="presParOf" srcId="{E0C604F8-7C84-49D3-997A-EB2FBC34473A}" destId="{1C7076FE-20D5-4E98-B60B-D144A3756C6D}" srcOrd="2" destOrd="0" presId="urn:microsoft.com/office/officeart/2005/8/layout/vList5"/>
    <dgm:cxn modelId="{15FF7CDE-8711-465D-AA79-ED5E881FA9DB}" type="presParOf" srcId="{1C7076FE-20D5-4E98-B60B-D144A3756C6D}" destId="{BDE23DCD-D9FB-489A-9AB3-FD5558A19227}" srcOrd="0" destOrd="0" presId="urn:microsoft.com/office/officeart/2005/8/layout/vList5"/>
    <dgm:cxn modelId="{D1C57164-797D-472B-B807-E6812B31AC71}" type="presParOf" srcId="{1C7076FE-20D5-4E98-B60B-D144A3756C6D}" destId="{824E1A94-55CF-4D2C-B07B-B133F10FBC59}" srcOrd="1" destOrd="0" presId="urn:microsoft.com/office/officeart/2005/8/layout/vList5"/>
    <dgm:cxn modelId="{0F216B88-A33C-4FFF-B7E9-276DDF1416F3}" type="presParOf" srcId="{E0C604F8-7C84-49D3-997A-EB2FBC34473A}" destId="{D916C3AD-D252-44CF-8C5B-2F34B71B1784}" srcOrd="3" destOrd="0" presId="urn:microsoft.com/office/officeart/2005/8/layout/vList5"/>
    <dgm:cxn modelId="{FFCFECB7-66B8-40DF-AF81-D98BDC6B3A33}" type="presParOf" srcId="{E0C604F8-7C84-49D3-997A-EB2FBC34473A}" destId="{37201A02-F1AB-43C4-84BD-7C2A2B1252A0}" srcOrd="4" destOrd="0" presId="urn:microsoft.com/office/officeart/2005/8/layout/vList5"/>
    <dgm:cxn modelId="{A6C9A2AD-533F-4C7E-8198-79375B194CC5}" type="presParOf" srcId="{37201A02-F1AB-43C4-84BD-7C2A2B1252A0}" destId="{DB724351-84E7-4363-B9B7-94C45C33225B}" srcOrd="0" destOrd="0" presId="urn:microsoft.com/office/officeart/2005/8/layout/vList5"/>
    <dgm:cxn modelId="{483BF07C-BAED-49DC-BCA7-8E72184661E9}" type="presParOf" srcId="{37201A02-F1AB-43C4-84BD-7C2A2B1252A0}" destId="{5F9B1E7A-7D1B-4F0B-93B4-AA66161C96E5}" srcOrd="1" destOrd="0" presId="urn:microsoft.com/office/officeart/2005/8/layout/vList5"/>
    <dgm:cxn modelId="{0B67E06F-7283-4143-97EC-E4F694809D99}" type="presParOf" srcId="{E0C604F8-7C84-49D3-997A-EB2FBC34473A}" destId="{A233D6B1-79CB-4D95-9711-45C75DC0A202}" srcOrd="5" destOrd="0" presId="urn:microsoft.com/office/officeart/2005/8/layout/vList5"/>
    <dgm:cxn modelId="{0C77BD93-CC9B-4897-AFF0-EF583D3D8F28}" type="presParOf" srcId="{E0C604F8-7C84-49D3-997A-EB2FBC34473A}" destId="{9D3D51C4-1439-4A85-92D7-4239D139F74E}" srcOrd="6" destOrd="0" presId="urn:microsoft.com/office/officeart/2005/8/layout/vList5"/>
    <dgm:cxn modelId="{F6CCE663-E30C-4FE6-9BE7-A8C4B0A5F1B2}" type="presParOf" srcId="{9D3D51C4-1439-4A85-92D7-4239D139F74E}" destId="{4CE349D1-88EB-4145-9B0E-C893E47A0995}" srcOrd="0" destOrd="0" presId="urn:microsoft.com/office/officeart/2005/8/layout/vList5"/>
    <dgm:cxn modelId="{8E873169-A5F9-41EA-9A5D-D085FE3B0DF7}" type="presParOf" srcId="{9D3D51C4-1439-4A85-92D7-4239D139F74E}" destId="{768FB592-EC13-4256-AB30-4F159001373F}"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881E20F-C0E2-4C7F-8431-DB59663CFD8B}" type="doc">
      <dgm:prSet loTypeId="urn:microsoft.com/office/officeart/2018/2/layout/IconVerticalSolidList" loCatId="icon" qsTypeId="urn:microsoft.com/office/officeart/2005/8/quickstyle/simple1" qsCatId="simple" csTypeId="urn:microsoft.com/office/officeart/2005/8/colors/accent5_2" csCatId="accent5" phldr="1"/>
      <dgm:spPr/>
      <dgm:t>
        <a:bodyPr/>
        <a:lstStyle/>
        <a:p>
          <a:endParaRPr lang="en-US"/>
        </a:p>
      </dgm:t>
    </dgm:pt>
    <dgm:pt modelId="{D7E424D5-E5D4-418A-A07C-01377C4382EF}">
      <dgm:prSet/>
      <dgm:spPr/>
      <dgm:t>
        <a:bodyPr/>
        <a:lstStyle/>
        <a:p>
          <a:pPr>
            <a:lnSpc>
              <a:spcPct val="100000"/>
            </a:lnSpc>
          </a:pPr>
          <a:r>
            <a:rPr lang="en-US" dirty="0"/>
            <a:t>1. </a:t>
          </a:r>
          <a:r>
            <a:rPr lang="en-US" b="1" dirty="0"/>
            <a:t>Reduce Congregate Care</a:t>
          </a:r>
          <a:r>
            <a:rPr lang="en-US" dirty="0"/>
            <a:t>:  </a:t>
          </a:r>
          <a:r>
            <a:rPr lang="en-US" b="0" i="0" u="none" dirty="0"/>
            <a:t>The County should intensify its strategies to support reduced congregate care.  Reducing congregate placements by 1 can save up to $280,000 in local dollars, and alternatives are cheaper and reimbursable. Counties are currently working on these strategies that can produce long-term savings that also align with coming federal funding changes. </a:t>
          </a:r>
          <a:endParaRPr lang="en-US" dirty="0"/>
        </a:p>
      </dgm:t>
    </dgm:pt>
    <dgm:pt modelId="{21F47C59-A0AA-4C55-A454-8A22C61895D6}" type="parTrans" cxnId="{5DA6764E-6E8C-4BB8-A520-DBED7F698009}">
      <dgm:prSet/>
      <dgm:spPr/>
      <dgm:t>
        <a:bodyPr/>
        <a:lstStyle/>
        <a:p>
          <a:endParaRPr lang="en-US"/>
        </a:p>
      </dgm:t>
    </dgm:pt>
    <dgm:pt modelId="{D73E6665-947A-4ACB-A08D-6C27FFFDEEE1}" type="sibTrans" cxnId="{5DA6764E-6E8C-4BB8-A520-DBED7F698009}">
      <dgm:prSet/>
      <dgm:spPr/>
      <dgm:t>
        <a:bodyPr/>
        <a:lstStyle/>
        <a:p>
          <a:endParaRPr lang="en-US"/>
        </a:p>
      </dgm:t>
    </dgm:pt>
    <dgm:pt modelId="{1A575108-130F-42B6-B458-61E60CB2A690}">
      <dgm:prSet/>
      <dgm:spPr/>
      <dgm:t>
        <a:bodyPr/>
        <a:lstStyle/>
        <a:p>
          <a:pPr>
            <a:lnSpc>
              <a:spcPct val="100000"/>
            </a:lnSpc>
          </a:pPr>
          <a:r>
            <a:rPr lang="en-US" dirty="0"/>
            <a:t>2. </a:t>
          </a:r>
          <a:r>
            <a:rPr lang="en-US" b="1" dirty="0"/>
            <a:t>Invest in Technology Solutions to Promote Efficiency and Reduce Costs</a:t>
          </a:r>
          <a:r>
            <a:rPr lang="en-US" dirty="0"/>
            <a:t>: </a:t>
          </a:r>
          <a:r>
            <a:rPr lang="en-US" b="0" i="0" u="none" dirty="0"/>
            <a:t>Review how free and low-cost technology can increase efficiencies by reducing travel costs, decreasing the use of comp/over time, and increasing family access to services.  Examples include tele-work policies; digitized forms and electronic signatures; online training curricula; caseworker software; virtual caregiver support programs etc. </a:t>
          </a:r>
          <a:endParaRPr lang="en-US" dirty="0"/>
        </a:p>
      </dgm:t>
    </dgm:pt>
    <dgm:pt modelId="{933DADE3-D4D2-4E77-B1AD-113B129D1767}" type="parTrans" cxnId="{22DB5314-E4B8-4BF8-B8EA-4FAFD2F10A3A}">
      <dgm:prSet/>
      <dgm:spPr/>
      <dgm:t>
        <a:bodyPr/>
        <a:lstStyle/>
        <a:p>
          <a:endParaRPr lang="en-US"/>
        </a:p>
      </dgm:t>
    </dgm:pt>
    <dgm:pt modelId="{4A31CC53-FD0E-4F48-8733-0F6E80B7B150}" type="sibTrans" cxnId="{22DB5314-E4B8-4BF8-B8EA-4FAFD2F10A3A}">
      <dgm:prSet/>
      <dgm:spPr/>
      <dgm:t>
        <a:bodyPr/>
        <a:lstStyle/>
        <a:p>
          <a:endParaRPr lang="en-US"/>
        </a:p>
      </dgm:t>
    </dgm:pt>
    <dgm:pt modelId="{C98C7CBD-9E71-4785-8614-7E3FC087564F}">
      <dgm:prSet/>
      <dgm:spPr/>
      <dgm:t>
        <a:bodyPr/>
        <a:lstStyle/>
        <a:p>
          <a:pPr>
            <a:lnSpc>
              <a:spcPct val="100000"/>
            </a:lnSpc>
          </a:pPr>
          <a:r>
            <a:rPr lang="en-US" dirty="0"/>
            <a:t>3. </a:t>
          </a:r>
          <a:r>
            <a:rPr lang="en-US" b="1" dirty="0"/>
            <a:t>Maximize Funding Streams including Federal Reimbursement (Title IV-E) and State Prevention: </a:t>
          </a:r>
          <a:r>
            <a:rPr lang="en-US" b="0" i="0" u="none" dirty="0"/>
            <a:t>Review your current Title IV-E eligibility determinations to ensure that you are maximizing all revenue before you make cuts.  Look at your current practice and reasons cases are deemed ineligible and review protocols to ensure revenue is billed and collected. </a:t>
          </a:r>
          <a:endParaRPr lang="en-US" dirty="0"/>
        </a:p>
      </dgm:t>
    </dgm:pt>
    <dgm:pt modelId="{C95CB528-A53F-44A5-8083-2FF4975A3E3D}" type="parTrans" cxnId="{A85F78BA-ACC2-4954-9A65-09FC9A001DCA}">
      <dgm:prSet/>
      <dgm:spPr/>
      <dgm:t>
        <a:bodyPr/>
        <a:lstStyle/>
        <a:p>
          <a:endParaRPr lang="en-US"/>
        </a:p>
      </dgm:t>
    </dgm:pt>
    <dgm:pt modelId="{B9AEDA65-6E21-4FE0-B2BF-D0A17957027F}" type="sibTrans" cxnId="{A85F78BA-ACC2-4954-9A65-09FC9A001DCA}">
      <dgm:prSet/>
      <dgm:spPr/>
      <dgm:t>
        <a:bodyPr/>
        <a:lstStyle/>
        <a:p>
          <a:endParaRPr lang="en-US"/>
        </a:p>
      </dgm:t>
    </dgm:pt>
    <dgm:pt modelId="{60D76437-20EF-47F7-B119-FF04D7C6FFEE}" type="pres">
      <dgm:prSet presAssocID="{B881E20F-C0E2-4C7F-8431-DB59663CFD8B}" presName="root" presStyleCnt="0">
        <dgm:presLayoutVars>
          <dgm:dir/>
          <dgm:resizeHandles val="exact"/>
        </dgm:presLayoutVars>
      </dgm:prSet>
      <dgm:spPr/>
    </dgm:pt>
    <dgm:pt modelId="{5278EE6C-B464-424C-81B5-8D1A50265993}" type="pres">
      <dgm:prSet presAssocID="{D7E424D5-E5D4-418A-A07C-01377C4382EF}" presName="compNode" presStyleCnt="0"/>
      <dgm:spPr/>
    </dgm:pt>
    <dgm:pt modelId="{D6440AF6-895C-4526-9407-5032E499198C}" type="pres">
      <dgm:prSet presAssocID="{D7E424D5-E5D4-418A-A07C-01377C4382EF}" presName="bgRect" presStyleLbl="bgShp" presStyleIdx="0" presStyleCnt="3"/>
      <dgm:spPr/>
    </dgm:pt>
    <dgm:pt modelId="{836958D7-F80C-4677-B715-D3F15C7A1F87}" type="pres">
      <dgm:prSet presAssocID="{D7E424D5-E5D4-418A-A07C-01377C4382EF}" presName="iconRect" presStyleLbl="node1" presStyleIdx="0"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Bar graph with downward trend"/>
        </a:ext>
      </dgm:extLst>
    </dgm:pt>
    <dgm:pt modelId="{6BE9E902-C9AB-4388-B193-4553AE42B4A3}" type="pres">
      <dgm:prSet presAssocID="{D7E424D5-E5D4-418A-A07C-01377C4382EF}" presName="spaceRect" presStyleCnt="0"/>
      <dgm:spPr/>
    </dgm:pt>
    <dgm:pt modelId="{CFE36AB2-0A98-448E-9819-E10A61DC48C9}" type="pres">
      <dgm:prSet presAssocID="{D7E424D5-E5D4-418A-A07C-01377C4382EF}" presName="parTx" presStyleLbl="revTx" presStyleIdx="0" presStyleCnt="3">
        <dgm:presLayoutVars>
          <dgm:chMax val="0"/>
          <dgm:chPref val="0"/>
        </dgm:presLayoutVars>
      </dgm:prSet>
      <dgm:spPr/>
    </dgm:pt>
    <dgm:pt modelId="{07603CAF-247B-41A5-A245-53586B1FC434}" type="pres">
      <dgm:prSet presAssocID="{D73E6665-947A-4ACB-A08D-6C27FFFDEEE1}" presName="sibTrans" presStyleCnt="0"/>
      <dgm:spPr/>
    </dgm:pt>
    <dgm:pt modelId="{2AF25FFB-65EE-40F2-8C70-2A66D11C8DFB}" type="pres">
      <dgm:prSet presAssocID="{1A575108-130F-42B6-B458-61E60CB2A690}" presName="compNode" presStyleCnt="0"/>
      <dgm:spPr/>
    </dgm:pt>
    <dgm:pt modelId="{0D50A315-0E33-4CB5-8A45-A7FC10B411A5}" type="pres">
      <dgm:prSet presAssocID="{1A575108-130F-42B6-B458-61E60CB2A690}" presName="bgRect" presStyleLbl="bgShp" presStyleIdx="1" presStyleCnt="3"/>
      <dgm:spPr/>
    </dgm:pt>
    <dgm:pt modelId="{A2D66C83-2C8D-4342-8E2F-760F01753BF2}" type="pres">
      <dgm:prSet presAssocID="{1A575108-130F-42B6-B458-61E60CB2A690}" presName="iconRect" presStyleLbl="node1" presStyleIdx="1" presStyleCnt="3"/>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Cloud Computing"/>
        </a:ext>
      </dgm:extLst>
    </dgm:pt>
    <dgm:pt modelId="{03D04D70-B4E8-45D4-B978-CF2507D43504}" type="pres">
      <dgm:prSet presAssocID="{1A575108-130F-42B6-B458-61E60CB2A690}" presName="spaceRect" presStyleCnt="0"/>
      <dgm:spPr/>
    </dgm:pt>
    <dgm:pt modelId="{9AA7284D-83F4-4E1C-9007-3115FE479F4D}" type="pres">
      <dgm:prSet presAssocID="{1A575108-130F-42B6-B458-61E60CB2A690}" presName="parTx" presStyleLbl="revTx" presStyleIdx="1" presStyleCnt="3">
        <dgm:presLayoutVars>
          <dgm:chMax val="0"/>
          <dgm:chPref val="0"/>
        </dgm:presLayoutVars>
      </dgm:prSet>
      <dgm:spPr/>
    </dgm:pt>
    <dgm:pt modelId="{EEE6042F-AFBD-4D2A-84C9-DCDC9F6C00F5}" type="pres">
      <dgm:prSet presAssocID="{4A31CC53-FD0E-4F48-8733-0F6E80B7B150}" presName="sibTrans" presStyleCnt="0"/>
      <dgm:spPr/>
    </dgm:pt>
    <dgm:pt modelId="{DACAC300-1795-462C-A5B4-74B286F93775}" type="pres">
      <dgm:prSet presAssocID="{C98C7CBD-9E71-4785-8614-7E3FC087564F}" presName="compNode" presStyleCnt="0"/>
      <dgm:spPr/>
    </dgm:pt>
    <dgm:pt modelId="{B37C36A0-ADC7-4647-A50E-E71FFA2BCD12}" type="pres">
      <dgm:prSet presAssocID="{C98C7CBD-9E71-4785-8614-7E3FC087564F}" presName="bgRect" presStyleLbl="bgShp" presStyleIdx="2" presStyleCnt="3"/>
      <dgm:spPr/>
    </dgm:pt>
    <dgm:pt modelId="{F4B14B7E-9DAD-4FCE-AE47-9136CDAB380A}" type="pres">
      <dgm:prSet presAssocID="{C98C7CBD-9E71-4785-8614-7E3FC087564F}" presName="iconRect" presStyleLbl="node1" presStyleIdx="2" presStyleCnt="3"/>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Coins"/>
        </a:ext>
      </dgm:extLst>
    </dgm:pt>
    <dgm:pt modelId="{70C41764-E6C3-4464-A159-6832A731CA49}" type="pres">
      <dgm:prSet presAssocID="{C98C7CBD-9E71-4785-8614-7E3FC087564F}" presName="spaceRect" presStyleCnt="0"/>
      <dgm:spPr/>
    </dgm:pt>
    <dgm:pt modelId="{17A41FC9-98C9-4437-AEFF-1BF8B2376588}" type="pres">
      <dgm:prSet presAssocID="{C98C7CBD-9E71-4785-8614-7E3FC087564F}" presName="parTx" presStyleLbl="revTx" presStyleIdx="2" presStyleCnt="3">
        <dgm:presLayoutVars>
          <dgm:chMax val="0"/>
          <dgm:chPref val="0"/>
        </dgm:presLayoutVars>
      </dgm:prSet>
      <dgm:spPr/>
    </dgm:pt>
  </dgm:ptLst>
  <dgm:cxnLst>
    <dgm:cxn modelId="{22DB5314-E4B8-4BF8-B8EA-4FAFD2F10A3A}" srcId="{B881E20F-C0E2-4C7F-8431-DB59663CFD8B}" destId="{1A575108-130F-42B6-B458-61E60CB2A690}" srcOrd="1" destOrd="0" parTransId="{933DADE3-D4D2-4E77-B1AD-113B129D1767}" sibTransId="{4A31CC53-FD0E-4F48-8733-0F6E80B7B150}"/>
    <dgm:cxn modelId="{794C0447-2B76-41F3-86D3-1A217E195177}" type="presOf" srcId="{C98C7CBD-9E71-4785-8614-7E3FC087564F}" destId="{17A41FC9-98C9-4437-AEFF-1BF8B2376588}" srcOrd="0" destOrd="0" presId="urn:microsoft.com/office/officeart/2018/2/layout/IconVerticalSolidList"/>
    <dgm:cxn modelId="{8BB9056B-4171-497D-ACBF-90BBB37677EA}" type="presOf" srcId="{1A575108-130F-42B6-B458-61E60CB2A690}" destId="{9AA7284D-83F4-4E1C-9007-3115FE479F4D}" srcOrd="0" destOrd="0" presId="urn:microsoft.com/office/officeart/2018/2/layout/IconVerticalSolidList"/>
    <dgm:cxn modelId="{5D36E54D-B5B3-4548-9CA7-8A8E8FBEC925}" type="presOf" srcId="{B881E20F-C0E2-4C7F-8431-DB59663CFD8B}" destId="{60D76437-20EF-47F7-B119-FF04D7C6FFEE}" srcOrd="0" destOrd="0" presId="urn:microsoft.com/office/officeart/2018/2/layout/IconVerticalSolidList"/>
    <dgm:cxn modelId="{5DA6764E-6E8C-4BB8-A520-DBED7F698009}" srcId="{B881E20F-C0E2-4C7F-8431-DB59663CFD8B}" destId="{D7E424D5-E5D4-418A-A07C-01377C4382EF}" srcOrd="0" destOrd="0" parTransId="{21F47C59-A0AA-4C55-A454-8A22C61895D6}" sibTransId="{D73E6665-947A-4ACB-A08D-6C27FFFDEEE1}"/>
    <dgm:cxn modelId="{60BCDE9E-0476-46FF-A9D1-9991291187BA}" type="presOf" srcId="{D7E424D5-E5D4-418A-A07C-01377C4382EF}" destId="{CFE36AB2-0A98-448E-9819-E10A61DC48C9}" srcOrd="0" destOrd="0" presId="urn:microsoft.com/office/officeart/2018/2/layout/IconVerticalSolidList"/>
    <dgm:cxn modelId="{A85F78BA-ACC2-4954-9A65-09FC9A001DCA}" srcId="{B881E20F-C0E2-4C7F-8431-DB59663CFD8B}" destId="{C98C7CBD-9E71-4785-8614-7E3FC087564F}" srcOrd="2" destOrd="0" parTransId="{C95CB528-A53F-44A5-8083-2FF4975A3E3D}" sibTransId="{B9AEDA65-6E21-4FE0-B2BF-D0A17957027F}"/>
    <dgm:cxn modelId="{9665EA78-818A-4470-A48D-67C7D325A5D5}" type="presParOf" srcId="{60D76437-20EF-47F7-B119-FF04D7C6FFEE}" destId="{5278EE6C-B464-424C-81B5-8D1A50265993}" srcOrd="0" destOrd="0" presId="urn:microsoft.com/office/officeart/2018/2/layout/IconVerticalSolidList"/>
    <dgm:cxn modelId="{77BD5EFC-055B-4C29-8ACD-E9E7C017342E}" type="presParOf" srcId="{5278EE6C-B464-424C-81B5-8D1A50265993}" destId="{D6440AF6-895C-4526-9407-5032E499198C}" srcOrd="0" destOrd="0" presId="urn:microsoft.com/office/officeart/2018/2/layout/IconVerticalSolidList"/>
    <dgm:cxn modelId="{A8EB6981-E094-4066-A26A-F92ADC150119}" type="presParOf" srcId="{5278EE6C-B464-424C-81B5-8D1A50265993}" destId="{836958D7-F80C-4677-B715-D3F15C7A1F87}" srcOrd="1" destOrd="0" presId="urn:microsoft.com/office/officeart/2018/2/layout/IconVerticalSolidList"/>
    <dgm:cxn modelId="{11268FDA-9ED9-4279-8440-B3A2438AB597}" type="presParOf" srcId="{5278EE6C-B464-424C-81B5-8D1A50265993}" destId="{6BE9E902-C9AB-4388-B193-4553AE42B4A3}" srcOrd="2" destOrd="0" presId="urn:microsoft.com/office/officeart/2018/2/layout/IconVerticalSolidList"/>
    <dgm:cxn modelId="{36FFA3FF-F210-4703-9F67-08A01C537177}" type="presParOf" srcId="{5278EE6C-B464-424C-81B5-8D1A50265993}" destId="{CFE36AB2-0A98-448E-9819-E10A61DC48C9}" srcOrd="3" destOrd="0" presId="urn:microsoft.com/office/officeart/2018/2/layout/IconVerticalSolidList"/>
    <dgm:cxn modelId="{C9113FFB-D2B3-4875-8FD2-03CB8FE28DA9}" type="presParOf" srcId="{60D76437-20EF-47F7-B119-FF04D7C6FFEE}" destId="{07603CAF-247B-41A5-A245-53586B1FC434}" srcOrd="1" destOrd="0" presId="urn:microsoft.com/office/officeart/2018/2/layout/IconVerticalSolidList"/>
    <dgm:cxn modelId="{D8C0906D-03E0-4890-9CF7-1D0612D3D45E}" type="presParOf" srcId="{60D76437-20EF-47F7-B119-FF04D7C6FFEE}" destId="{2AF25FFB-65EE-40F2-8C70-2A66D11C8DFB}" srcOrd="2" destOrd="0" presId="urn:microsoft.com/office/officeart/2018/2/layout/IconVerticalSolidList"/>
    <dgm:cxn modelId="{25E0CB27-8CC7-47F8-9BB3-981CF5B737AA}" type="presParOf" srcId="{2AF25FFB-65EE-40F2-8C70-2A66D11C8DFB}" destId="{0D50A315-0E33-4CB5-8A45-A7FC10B411A5}" srcOrd="0" destOrd="0" presId="urn:microsoft.com/office/officeart/2018/2/layout/IconVerticalSolidList"/>
    <dgm:cxn modelId="{A554B62B-BB0C-4914-B549-5FBBFCC2C419}" type="presParOf" srcId="{2AF25FFB-65EE-40F2-8C70-2A66D11C8DFB}" destId="{A2D66C83-2C8D-4342-8E2F-760F01753BF2}" srcOrd="1" destOrd="0" presId="urn:microsoft.com/office/officeart/2018/2/layout/IconVerticalSolidList"/>
    <dgm:cxn modelId="{04299610-6794-470C-B47B-94BDEF7327CD}" type="presParOf" srcId="{2AF25FFB-65EE-40F2-8C70-2A66D11C8DFB}" destId="{03D04D70-B4E8-45D4-B978-CF2507D43504}" srcOrd="2" destOrd="0" presId="urn:microsoft.com/office/officeart/2018/2/layout/IconVerticalSolidList"/>
    <dgm:cxn modelId="{B6136F4B-C43E-4D36-9AF9-096C8EEB030A}" type="presParOf" srcId="{2AF25FFB-65EE-40F2-8C70-2A66D11C8DFB}" destId="{9AA7284D-83F4-4E1C-9007-3115FE479F4D}" srcOrd="3" destOrd="0" presId="urn:microsoft.com/office/officeart/2018/2/layout/IconVerticalSolidList"/>
    <dgm:cxn modelId="{5C1E9C2E-17F4-487D-9B17-B3F5FE6C4095}" type="presParOf" srcId="{60D76437-20EF-47F7-B119-FF04D7C6FFEE}" destId="{EEE6042F-AFBD-4D2A-84C9-DCDC9F6C00F5}" srcOrd="3" destOrd="0" presId="urn:microsoft.com/office/officeart/2018/2/layout/IconVerticalSolidList"/>
    <dgm:cxn modelId="{25FEF6D3-AFF3-40C1-B184-8E34374F0D7B}" type="presParOf" srcId="{60D76437-20EF-47F7-B119-FF04D7C6FFEE}" destId="{DACAC300-1795-462C-A5B4-74B286F93775}" srcOrd="4" destOrd="0" presId="urn:microsoft.com/office/officeart/2018/2/layout/IconVerticalSolidList"/>
    <dgm:cxn modelId="{822CBD9D-0F33-4964-8B23-B03CBF902A1F}" type="presParOf" srcId="{DACAC300-1795-462C-A5B4-74B286F93775}" destId="{B37C36A0-ADC7-4647-A50E-E71FFA2BCD12}" srcOrd="0" destOrd="0" presId="urn:microsoft.com/office/officeart/2018/2/layout/IconVerticalSolidList"/>
    <dgm:cxn modelId="{0996B865-A391-4643-838A-C94BC673EAC5}" type="presParOf" srcId="{DACAC300-1795-462C-A5B4-74B286F93775}" destId="{F4B14B7E-9DAD-4FCE-AE47-9136CDAB380A}" srcOrd="1" destOrd="0" presId="urn:microsoft.com/office/officeart/2018/2/layout/IconVerticalSolidList"/>
    <dgm:cxn modelId="{834CD996-57D2-42C4-B248-225290ABDB2F}" type="presParOf" srcId="{DACAC300-1795-462C-A5B4-74B286F93775}" destId="{70C41764-E6C3-4464-A159-6832A731CA49}" srcOrd="2" destOrd="0" presId="urn:microsoft.com/office/officeart/2018/2/layout/IconVerticalSolidList"/>
    <dgm:cxn modelId="{11812247-999F-4EB2-B0CB-B62DE89A9640}" type="presParOf" srcId="{DACAC300-1795-462C-A5B4-74B286F93775}" destId="{17A41FC9-98C9-4437-AEFF-1BF8B2376588}"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E18D12-9DAC-40E3-894F-FD3A70CDDE4F}">
      <dsp:nvSpPr>
        <dsp:cNvPr id="0" name=""/>
        <dsp:cNvSpPr/>
      </dsp:nvSpPr>
      <dsp:spPr>
        <a:xfrm rot="5400000">
          <a:off x="6544407" y="-2727932"/>
          <a:ext cx="896721" cy="6581429"/>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7630" tIns="43815" rIns="87630" bIns="43815" numCol="1" spcCol="1270" anchor="ctr" anchorCtr="0">
          <a:noAutofit/>
        </a:bodyPr>
        <a:lstStyle/>
        <a:p>
          <a:pPr marL="228600" lvl="1" indent="-228600" algn="l" defTabSz="1022350">
            <a:lnSpc>
              <a:spcPct val="90000"/>
            </a:lnSpc>
            <a:spcBef>
              <a:spcPct val="0"/>
            </a:spcBef>
            <a:spcAft>
              <a:spcPct val="15000"/>
            </a:spcAft>
            <a:buChar char="•"/>
          </a:pPr>
          <a:r>
            <a:rPr lang="en-US" sz="2300" kern="1200" dirty="0"/>
            <a:t>Current County Performance: </a:t>
          </a:r>
          <a:r>
            <a:rPr lang="en-US" sz="2300" kern="1200" dirty="0">
              <a:highlight>
                <a:srgbClr val="FFFF00"/>
              </a:highlight>
            </a:rPr>
            <a:t>57.7% </a:t>
          </a:r>
        </a:p>
        <a:p>
          <a:pPr marL="228600" lvl="1" indent="-228600" algn="l" defTabSz="1022350">
            <a:lnSpc>
              <a:spcPct val="90000"/>
            </a:lnSpc>
            <a:spcBef>
              <a:spcPct val="0"/>
            </a:spcBef>
            <a:spcAft>
              <a:spcPct val="15000"/>
            </a:spcAft>
            <a:buChar char="•"/>
          </a:pPr>
          <a:r>
            <a:rPr lang="en-US" sz="2300" kern="1200" dirty="0"/>
            <a:t>National Average: 42.7%</a:t>
          </a:r>
        </a:p>
      </dsp:txBody>
      <dsp:txXfrm rot="-5400000">
        <a:off x="3702053" y="158196"/>
        <a:ext cx="6537655" cy="809173"/>
      </dsp:txXfrm>
    </dsp:sp>
    <dsp:sp modelId="{35A45B90-1C18-4074-A7B1-82F982FE6000}">
      <dsp:nvSpPr>
        <dsp:cNvPr id="0" name=""/>
        <dsp:cNvSpPr/>
      </dsp:nvSpPr>
      <dsp:spPr>
        <a:xfrm>
          <a:off x="0" y="2330"/>
          <a:ext cx="3702053" cy="112090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P1: Permanency Within 1 Year for Youth Entering Foster Care</a:t>
          </a:r>
        </a:p>
      </dsp:txBody>
      <dsp:txXfrm>
        <a:off x="54718" y="57048"/>
        <a:ext cx="3592617" cy="1011466"/>
      </dsp:txXfrm>
    </dsp:sp>
    <dsp:sp modelId="{824E1A94-55CF-4D2C-B07B-B133F10FBC59}">
      <dsp:nvSpPr>
        <dsp:cNvPr id="0" name=""/>
        <dsp:cNvSpPr/>
      </dsp:nvSpPr>
      <dsp:spPr>
        <a:xfrm rot="5400000">
          <a:off x="6544407" y="-1550985"/>
          <a:ext cx="896721" cy="6581429"/>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7630" tIns="43815" rIns="87630" bIns="43815" numCol="1" spcCol="1270" anchor="ctr" anchorCtr="0">
          <a:noAutofit/>
        </a:bodyPr>
        <a:lstStyle/>
        <a:p>
          <a:pPr marL="228600" lvl="1" indent="-228600" algn="l" defTabSz="1022350">
            <a:lnSpc>
              <a:spcPct val="90000"/>
            </a:lnSpc>
            <a:spcBef>
              <a:spcPct val="0"/>
            </a:spcBef>
            <a:spcAft>
              <a:spcPct val="15000"/>
            </a:spcAft>
            <a:buChar char="•"/>
          </a:pPr>
          <a:r>
            <a:rPr lang="en-US" sz="2300" kern="1200" dirty="0"/>
            <a:t>Current County Performance: </a:t>
          </a:r>
          <a:r>
            <a:rPr lang="en-US" sz="2300" kern="1200" dirty="0">
              <a:highlight>
                <a:srgbClr val="FFFF00"/>
              </a:highlight>
            </a:rPr>
            <a:t>41.7% </a:t>
          </a:r>
        </a:p>
        <a:p>
          <a:pPr marL="228600" lvl="1" indent="-228600" algn="l" defTabSz="1022350">
            <a:lnSpc>
              <a:spcPct val="90000"/>
            </a:lnSpc>
            <a:spcBef>
              <a:spcPct val="0"/>
            </a:spcBef>
            <a:spcAft>
              <a:spcPct val="15000"/>
            </a:spcAft>
            <a:buChar char="•"/>
          </a:pPr>
          <a:r>
            <a:rPr lang="en-US" sz="2300" kern="1200" dirty="0"/>
            <a:t>National Average:  45.9%</a:t>
          </a:r>
        </a:p>
      </dsp:txBody>
      <dsp:txXfrm rot="-5400000">
        <a:off x="3702053" y="1335143"/>
        <a:ext cx="6537655" cy="809173"/>
      </dsp:txXfrm>
    </dsp:sp>
    <dsp:sp modelId="{BDE23DCD-D9FB-489A-9AB3-FD5558A19227}">
      <dsp:nvSpPr>
        <dsp:cNvPr id="0" name=""/>
        <dsp:cNvSpPr/>
      </dsp:nvSpPr>
      <dsp:spPr>
        <a:xfrm>
          <a:off x="0" y="1179278"/>
          <a:ext cx="3702053" cy="112090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P2: Permanency Achieved within one year for youth in care for 13-24 months </a:t>
          </a:r>
        </a:p>
      </dsp:txBody>
      <dsp:txXfrm>
        <a:off x="54718" y="1233996"/>
        <a:ext cx="3592617" cy="1011466"/>
      </dsp:txXfrm>
    </dsp:sp>
    <dsp:sp modelId="{5F9B1E7A-7D1B-4F0B-93B4-AA66161C96E5}">
      <dsp:nvSpPr>
        <dsp:cNvPr id="0" name=""/>
        <dsp:cNvSpPr/>
      </dsp:nvSpPr>
      <dsp:spPr>
        <a:xfrm rot="5400000">
          <a:off x="6544407" y="-374037"/>
          <a:ext cx="896721" cy="6581429"/>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7630" tIns="43815" rIns="87630" bIns="43815" numCol="1" spcCol="1270" anchor="ctr" anchorCtr="0">
          <a:noAutofit/>
        </a:bodyPr>
        <a:lstStyle/>
        <a:p>
          <a:pPr marL="228600" lvl="1" indent="-228600" algn="l" defTabSz="1022350">
            <a:lnSpc>
              <a:spcPct val="90000"/>
            </a:lnSpc>
            <a:spcBef>
              <a:spcPct val="0"/>
            </a:spcBef>
            <a:spcAft>
              <a:spcPct val="15000"/>
            </a:spcAft>
            <a:buChar char="•"/>
          </a:pPr>
          <a:r>
            <a:rPr lang="en-US" sz="2300" kern="1200" dirty="0"/>
            <a:t>Current County Performance: </a:t>
          </a:r>
          <a:r>
            <a:rPr lang="en-US" sz="2300" kern="1200" dirty="0">
              <a:highlight>
                <a:srgbClr val="FFFF00"/>
              </a:highlight>
            </a:rPr>
            <a:t>38.8% </a:t>
          </a:r>
        </a:p>
        <a:p>
          <a:pPr marL="228600" lvl="1" indent="-228600" algn="l" defTabSz="1022350">
            <a:lnSpc>
              <a:spcPct val="90000"/>
            </a:lnSpc>
            <a:spcBef>
              <a:spcPct val="0"/>
            </a:spcBef>
            <a:spcAft>
              <a:spcPct val="15000"/>
            </a:spcAft>
            <a:buChar char="•"/>
          </a:pPr>
          <a:r>
            <a:rPr lang="en-US" sz="2300" kern="1200" dirty="0"/>
            <a:t>National Average: 31.8%</a:t>
          </a:r>
        </a:p>
      </dsp:txBody>
      <dsp:txXfrm rot="-5400000">
        <a:off x="3702053" y="2512091"/>
        <a:ext cx="6537655" cy="809173"/>
      </dsp:txXfrm>
    </dsp:sp>
    <dsp:sp modelId="{DB724351-84E7-4363-B9B7-94C45C33225B}">
      <dsp:nvSpPr>
        <dsp:cNvPr id="0" name=""/>
        <dsp:cNvSpPr/>
      </dsp:nvSpPr>
      <dsp:spPr>
        <a:xfrm>
          <a:off x="0" y="2356225"/>
          <a:ext cx="3702053" cy="112090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P3: Permanency Achieved within one year for youth in care for 24+ months</a:t>
          </a:r>
        </a:p>
      </dsp:txBody>
      <dsp:txXfrm>
        <a:off x="54718" y="2410943"/>
        <a:ext cx="3592617" cy="1011466"/>
      </dsp:txXfrm>
    </dsp:sp>
    <dsp:sp modelId="{768FB592-EC13-4256-AB30-4F159001373F}">
      <dsp:nvSpPr>
        <dsp:cNvPr id="0" name=""/>
        <dsp:cNvSpPr/>
      </dsp:nvSpPr>
      <dsp:spPr>
        <a:xfrm rot="5400000">
          <a:off x="6544407" y="802909"/>
          <a:ext cx="896721" cy="6581429"/>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7630" tIns="43815" rIns="87630" bIns="43815" numCol="1" spcCol="1270" anchor="ctr" anchorCtr="0">
          <a:noAutofit/>
        </a:bodyPr>
        <a:lstStyle/>
        <a:p>
          <a:pPr marL="228600" lvl="1" indent="-228600" algn="l" defTabSz="1022350">
            <a:lnSpc>
              <a:spcPct val="90000"/>
            </a:lnSpc>
            <a:spcBef>
              <a:spcPct val="0"/>
            </a:spcBef>
            <a:spcAft>
              <a:spcPct val="15000"/>
            </a:spcAft>
            <a:buChar char="•"/>
          </a:pPr>
          <a:r>
            <a:rPr lang="en-US" sz="2300" kern="1200" dirty="0"/>
            <a:t>Current County Performance</a:t>
          </a:r>
          <a:r>
            <a:rPr lang="en-US" sz="2300" kern="1200" dirty="0">
              <a:highlight>
                <a:srgbClr val="FFFF00"/>
              </a:highlight>
            </a:rPr>
            <a:t>: 5.3% </a:t>
          </a:r>
        </a:p>
        <a:p>
          <a:pPr marL="228600" lvl="1" indent="-228600" algn="l" defTabSz="1022350">
            <a:lnSpc>
              <a:spcPct val="90000"/>
            </a:lnSpc>
            <a:spcBef>
              <a:spcPct val="0"/>
            </a:spcBef>
            <a:spcAft>
              <a:spcPct val="15000"/>
            </a:spcAft>
            <a:buChar char="•"/>
          </a:pPr>
          <a:r>
            <a:rPr lang="en-US" sz="2300" kern="1200" dirty="0"/>
            <a:t>National Average: 8.1%</a:t>
          </a:r>
        </a:p>
      </dsp:txBody>
      <dsp:txXfrm rot="-5400000">
        <a:off x="3702053" y="3689037"/>
        <a:ext cx="6537655" cy="809173"/>
      </dsp:txXfrm>
    </dsp:sp>
    <dsp:sp modelId="{4CE349D1-88EB-4145-9B0E-C893E47A0995}">
      <dsp:nvSpPr>
        <dsp:cNvPr id="0" name=""/>
        <dsp:cNvSpPr/>
      </dsp:nvSpPr>
      <dsp:spPr>
        <a:xfrm>
          <a:off x="0" y="3533173"/>
          <a:ext cx="3702053" cy="112090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P4:  Re-Entry into Foster Care within one year of discharge from care</a:t>
          </a:r>
        </a:p>
      </dsp:txBody>
      <dsp:txXfrm>
        <a:off x="54718" y="3587891"/>
        <a:ext cx="3592617" cy="101146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440AF6-895C-4526-9407-5032E499198C}">
      <dsp:nvSpPr>
        <dsp:cNvPr id="0" name=""/>
        <dsp:cNvSpPr/>
      </dsp:nvSpPr>
      <dsp:spPr>
        <a:xfrm>
          <a:off x="0" y="580"/>
          <a:ext cx="11436626" cy="1358962"/>
        </a:xfrm>
        <a:prstGeom prst="roundRect">
          <a:avLst>
            <a:gd name="adj" fmla="val 10000"/>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36958D7-F80C-4677-B715-D3F15C7A1F87}">
      <dsp:nvSpPr>
        <dsp:cNvPr id="0" name=""/>
        <dsp:cNvSpPr/>
      </dsp:nvSpPr>
      <dsp:spPr>
        <a:xfrm>
          <a:off x="411086" y="306347"/>
          <a:ext cx="747429" cy="747429"/>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FE36AB2-0A98-448E-9819-E10A61DC48C9}">
      <dsp:nvSpPr>
        <dsp:cNvPr id="0" name=""/>
        <dsp:cNvSpPr/>
      </dsp:nvSpPr>
      <dsp:spPr>
        <a:xfrm>
          <a:off x="1569601" y="580"/>
          <a:ext cx="9867024" cy="13589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3824" tIns="143824" rIns="143824" bIns="143824" numCol="1" spcCol="1270" anchor="ctr" anchorCtr="0">
          <a:noAutofit/>
        </a:bodyPr>
        <a:lstStyle/>
        <a:p>
          <a:pPr marL="0" lvl="0" indent="0" algn="l" defTabSz="755650">
            <a:lnSpc>
              <a:spcPct val="100000"/>
            </a:lnSpc>
            <a:spcBef>
              <a:spcPct val="0"/>
            </a:spcBef>
            <a:spcAft>
              <a:spcPct val="35000"/>
            </a:spcAft>
            <a:buNone/>
          </a:pPr>
          <a:r>
            <a:rPr lang="en-US" sz="1700" kern="1200" dirty="0"/>
            <a:t>1. </a:t>
          </a:r>
          <a:r>
            <a:rPr lang="en-US" sz="1700" b="1" kern="1200" dirty="0"/>
            <a:t>Reduce Congregate Care</a:t>
          </a:r>
          <a:r>
            <a:rPr lang="en-US" sz="1700" kern="1200" dirty="0"/>
            <a:t>:  </a:t>
          </a:r>
          <a:r>
            <a:rPr lang="en-US" sz="1700" b="0" i="0" u="none" kern="1200" dirty="0"/>
            <a:t>The County should intensify its strategies to support reduced congregate care.  Reducing congregate placements by 1 can save up to $280,000 in local dollars, and alternatives are cheaper and reimbursable. Counties are currently working on these strategies that can produce long-term savings that also align with coming federal funding changes. </a:t>
          </a:r>
          <a:endParaRPr lang="en-US" sz="1700" kern="1200" dirty="0"/>
        </a:p>
      </dsp:txBody>
      <dsp:txXfrm>
        <a:off x="1569601" y="580"/>
        <a:ext cx="9867024" cy="1358962"/>
      </dsp:txXfrm>
    </dsp:sp>
    <dsp:sp modelId="{0D50A315-0E33-4CB5-8A45-A7FC10B411A5}">
      <dsp:nvSpPr>
        <dsp:cNvPr id="0" name=""/>
        <dsp:cNvSpPr/>
      </dsp:nvSpPr>
      <dsp:spPr>
        <a:xfrm>
          <a:off x="0" y="1699284"/>
          <a:ext cx="11436626" cy="1358962"/>
        </a:xfrm>
        <a:prstGeom prst="roundRect">
          <a:avLst>
            <a:gd name="adj" fmla="val 10000"/>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2D66C83-2C8D-4342-8E2F-760F01753BF2}">
      <dsp:nvSpPr>
        <dsp:cNvPr id="0" name=""/>
        <dsp:cNvSpPr/>
      </dsp:nvSpPr>
      <dsp:spPr>
        <a:xfrm>
          <a:off x="411086" y="2005050"/>
          <a:ext cx="747429" cy="747429"/>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AA7284D-83F4-4E1C-9007-3115FE479F4D}">
      <dsp:nvSpPr>
        <dsp:cNvPr id="0" name=""/>
        <dsp:cNvSpPr/>
      </dsp:nvSpPr>
      <dsp:spPr>
        <a:xfrm>
          <a:off x="1569601" y="1699284"/>
          <a:ext cx="9867024" cy="13589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3824" tIns="143824" rIns="143824" bIns="143824" numCol="1" spcCol="1270" anchor="ctr" anchorCtr="0">
          <a:noAutofit/>
        </a:bodyPr>
        <a:lstStyle/>
        <a:p>
          <a:pPr marL="0" lvl="0" indent="0" algn="l" defTabSz="755650">
            <a:lnSpc>
              <a:spcPct val="100000"/>
            </a:lnSpc>
            <a:spcBef>
              <a:spcPct val="0"/>
            </a:spcBef>
            <a:spcAft>
              <a:spcPct val="35000"/>
            </a:spcAft>
            <a:buNone/>
          </a:pPr>
          <a:r>
            <a:rPr lang="en-US" sz="1700" kern="1200" dirty="0"/>
            <a:t>2. </a:t>
          </a:r>
          <a:r>
            <a:rPr lang="en-US" sz="1700" b="1" kern="1200" dirty="0"/>
            <a:t>Invest in Technology Solutions to Promote Efficiency and Reduce Costs</a:t>
          </a:r>
          <a:r>
            <a:rPr lang="en-US" sz="1700" kern="1200" dirty="0"/>
            <a:t>: </a:t>
          </a:r>
          <a:r>
            <a:rPr lang="en-US" sz="1700" b="0" i="0" u="none" kern="1200" dirty="0"/>
            <a:t>Review how free and low-cost technology can increase efficiencies by reducing travel costs, decreasing the use of comp/over time, and increasing family access to services.  Examples include tele-work policies; digitized forms and electronic signatures; online training curricula; caseworker software; virtual caregiver support programs etc. </a:t>
          </a:r>
          <a:endParaRPr lang="en-US" sz="1700" kern="1200" dirty="0"/>
        </a:p>
      </dsp:txBody>
      <dsp:txXfrm>
        <a:off x="1569601" y="1699284"/>
        <a:ext cx="9867024" cy="1358962"/>
      </dsp:txXfrm>
    </dsp:sp>
    <dsp:sp modelId="{B37C36A0-ADC7-4647-A50E-E71FFA2BCD12}">
      <dsp:nvSpPr>
        <dsp:cNvPr id="0" name=""/>
        <dsp:cNvSpPr/>
      </dsp:nvSpPr>
      <dsp:spPr>
        <a:xfrm>
          <a:off x="0" y="3397987"/>
          <a:ext cx="11436626" cy="1358962"/>
        </a:xfrm>
        <a:prstGeom prst="roundRect">
          <a:avLst>
            <a:gd name="adj" fmla="val 10000"/>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4B14B7E-9DAD-4FCE-AE47-9136CDAB380A}">
      <dsp:nvSpPr>
        <dsp:cNvPr id="0" name=""/>
        <dsp:cNvSpPr/>
      </dsp:nvSpPr>
      <dsp:spPr>
        <a:xfrm>
          <a:off x="411086" y="3703754"/>
          <a:ext cx="747429" cy="747429"/>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7A41FC9-98C9-4437-AEFF-1BF8B2376588}">
      <dsp:nvSpPr>
        <dsp:cNvPr id="0" name=""/>
        <dsp:cNvSpPr/>
      </dsp:nvSpPr>
      <dsp:spPr>
        <a:xfrm>
          <a:off x="1569601" y="3397987"/>
          <a:ext cx="9867024" cy="13589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3824" tIns="143824" rIns="143824" bIns="143824" numCol="1" spcCol="1270" anchor="ctr" anchorCtr="0">
          <a:noAutofit/>
        </a:bodyPr>
        <a:lstStyle/>
        <a:p>
          <a:pPr marL="0" lvl="0" indent="0" algn="l" defTabSz="755650">
            <a:lnSpc>
              <a:spcPct val="100000"/>
            </a:lnSpc>
            <a:spcBef>
              <a:spcPct val="0"/>
            </a:spcBef>
            <a:spcAft>
              <a:spcPct val="35000"/>
            </a:spcAft>
            <a:buNone/>
          </a:pPr>
          <a:r>
            <a:rPr lang="en-US" sz="1700" kern="1200" dirty="0"/>
            <a:t>3. </a:t>
          </a:r>
          <a:r>
            <a:rPr lang="en-US" sz="1700" b="1" kern="1200" dirty="0"/>
            <a:t>Maximize Funding Streams including Federal Reimbursement (Title IV-E) and State Prevention: </a:t>
          </a:r>
          <a:r>
            <a:rPr lang="en-US" sz="1700" b="0" i="0" u="none" kern="1200" dirty="0"/>
            <a:t>Review your current Title IV-E eligibility determinations to ensure that you are maximizing all revenue before you make cuts.  Look at your current practice and reasons cases are deemed ineligible and review protocols to ensure revenue is billed and collected. </a:t>
          </a:r>
          <a:endParaRPr lang="en-US" sz="1700" kern="1200" dirty="0"/>
        </a:p>
      </dsp:txBody>
      <dsp:txXfrm>
        <a:off x="1569601" y="3397987"/>
        <a:ext cx="9867024" cy="1358962"/>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AC4C48-204B-4BA4-B57A-E75C2A64CC1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99EF06E-565C-49D8-A203-E21D0D7614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60DAD65-15FB-419C-8813-F71EC0DB7556}"/>
              </a:ext>
            </a:extLst>
          </p:cNvPr>
          <p:cNvSpPr>
            <a:spLocks noGrp="1"/>
          </p:cNvSpPr>
          <p:nvPr>
            <p:ph type="dt" sz="half" idx="10"/>
          </p:nvPr>
        </p:nvSpPr>
        <p:spPr/>
        <p:txBody>
          <a:bodyPr/>
          <a:lstStyle/>
          <a:p>
            <a:fld id="{9650B5C4-9A0D-45A1-8C4F-53E9CD81FC60}" type="datetimeFigureOut">
              <a:rPr lang="en-US" smtClean="0"/>
              <a:t>6/24/2020</a:t>
            </a:fld>
            <a:endParaRPr lang="en-US"/>
          </a:p>
        </p:txBody>
      </p:sp>
      <p:sp>
        <p:nvSpPr>
          <p:cNvPr id="5" name="Footer Placeholder 4">
            <a:extLst>
              <a:ext uri="{FF2B5EF4-FFF2-40B4-BE49-F238E27FC236}">
                <a16:creationId xmlns:a16="http://schemas.microsoft.com/office/drawing/2014/main" id="{6407A6A0-000C-4C5A-9E4D-6AF132B79B4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719DEF-333A-4B1D-A6F5-C75802057023}"/>
              </a:ext>
            </a:extLst>
          </p:cNvPr>
          <p:cNvSpPr>
            <a:spLocks noGrp="1"/>
          </p:cNvSpPr>
          <p:nvPr>
            <p:ph type="sldNum" sz="quarter" idx="12"/>
          </p:nvPr>
        </p:nvSpPr>
        <p:spPr/>
        <p:txBody>
          <a:bodyPr/>
          <a:lstStyle/>
          <a:p>
            <a:fld id="{23A69BC8-DFDB-4D01-91E4-AFF3AF567832}" type="slidenum">
              <a:rPr lang="en-US" smtClean="0"/>
              <a:t>‹#›</a:t>
            </a:fld>
            <a:endParaRPr lang="en-US"/>
          </a:p>
        </p:txBody>
      </p:sp>
    </p:spTree>
    <p:extLst>
      <p:ext uri="{BB962C8B-B14F-4D97-AF65-F5344CB8AC3E}">
        <p14:creationId xmlns:p14="http://schemas.microsoft.com/office/powerpoint/2010/main" val="25041865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A83C64-6076-4DD0-A571-8043994FCFA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D42843F-A966-4BC2-9FC0-44185CBE71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DD5AA8B-14C2-4CA4-9A46-ADFB8AB6CAEB}"/>
              </a:ext>
            </a:extLst>
          </p:cNvPr>
          <p:cNvSpPr>
            <a:spLocks noGrp="1"/>
          </p:cNvSpPr>
          <p:nvPr>
            <p:ph type="dt" sz="half" idx="10"/>
          </p:nvPr>
        </p:nvSpPr>
        <p:spPr/>
        <p:txBody>
          <a:bodyPr/>
          <a:lstStyle/>
          <a:p>
            <a:fld id="{9650B5C4-9A0D-45A1-8C4F-53E9CD81FC60}" type="datetimeFigureOut">
              <a:rPr lang="en-US" smtClean="0"/>
              <a:t>6/24/2020</a:t>
            </a:fld>
            <a:endParaRPr lang="en-US"/>
          </a:p>
        </p:txBody>
      </p:sp>
      <p:sp>
        <p:nvSpPr>
          <p:cNvPr id="5" name="Footer Placeholder 4">
            <a:extLst>
              <a:ext uri="{FF2B5EF4-FFF2-40B4-BE49-F238E27FC236}">
                <a16:creationId xmlns:a16="http://schemas.microsoft.com/office/drawing/2014/main" id="{6C7D61DB-FE3C-455E-8A57-3FE698E112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0E5B2E9-CDD1-407F-B640-E7BB80AC3594}"/>
              </a:ext>
            </a:extLst>
          </p:cNvPr>
          <p:cNvSpPr>
            <a:spLocks noGrp="1"/>
          </p:cNvSpPr>
          <p:nvPr>
            <p:ph type="sldNum" sz="quarter" idx="12"/>
          </p:nvPr>
        </p:nvSpPr>
        <p:spPr/>
        <p:txBody>
          <a:bodyPr/>
          <a:lstStyle/>
          <a:p>
            <a:fld id="{23A69BC8-DFDB-4D01-91E4-AFF3AF567832}" type="slidenum">
              <a:rPr lang="en-US" smtClean="0"/>
              <a:t>‹#›</a:t>
            </a:fld>
            <a:endParaRPr lang="en-US"/>
          </a:p>
        </p:txBody>
      </p:sp>
    </p:spTree>
    <p:extLst>
      <p:ext uri="{BB962C8B-B14F-4D97-AF65-F5344CB8AC3E}">
        <p14:creationId xmlns:p14="http://schemas.microsoft.com/office/powerpoint/2010/main" val="29644127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B0CA66D-2F45-4AA4-8343-00304B6A3FB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99B8366-5DA7-4261-A0AA-C535B6D76B8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F03B74-7255-4C45-B528-45B45AF7CFD3}"/>
              </a:ext>
            </a:extLst>
          </p:cNvPr>
          <p:cNvSpPr>
            <a:spLocks noGrp="1"/>
          </p:cNvSpPr>
          <p:nvPr>
            <p:ph type="dt" sz="half" idx="10"/>
          </p:nvPr>
        </p:nvSpPr>
        <p:spPr/>
        <p:txBody>
          <a:bodyPr/>
          <a:lstStyle/>
          <a:p>
            <a:fld id="{9650B5C4-9A0D-45A1-8C4F-53E9CD81FC60}" type="datetimeFigureOut">
              <a:rPr lang="en-US" smtClean="0"/>
              <a:t>6/24/2020</a:t>
            </a:fld>
            <a:endParaRPr lang="en-US"/>
          </a:p>
        </p:txBody>
      </p:sp>
      <p:sp>
        <p:nvSpPr>
          <p:cNvPr id="5" name="Footer Placeholder 4">
            <a:extLst>
              <a:ext uri="{FF2B5EF4-FFF2-40B4-BE49-F238E27FC236}">
                <a16:creationId xmlns:a16="http://schemas.microsoft.com/office/drawing/2014/main" id="{26B24BA4-042D-4554-B507-268208FBFF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DEFB6E-CE76-4868-8BD2-7B5B02BAB692}"/>
              </a:ext>
            </a:extLst>
          </p:cNvPr>
          <p:cNvSpPr>
            <a:spLocks noGrp="1"/>
          </p:cNvSpPr>
          <p:nvPr>
            <p:ph type="sldNum" sz="quarter" idx="12"/>
          </p:nvPr>
        </p:nvSpPr>
        <p:spPr/>
        <p:txBody>
          <a:bodyPr/>
          <a:lstStyle/>
          <a:p>
            <a:fld id="{23A69BC8-DFDB-4D01-91E4-AFF3AF567832}" type="slidenum">
              <a:rPr lang="en-US" smtClean="0"/>
              <a:t>‹#›</a:t>
            </a:fld>
            <a:endParaRPr lang="en-US"/>
          </a:p>
        </p:txBody>
      </p:sp>
    </p:spTree>
    <p:extLst>
      <p:ext uri="{BB962C8B-B14F-4D97-AF65-F5344CB8AC3E}">
        <p14:creationId xmlns:p14="http://schemas.microsoft.com/office/powerpoint/2010/main" val="31315920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882800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69E633-3B97-4A9B-AAFE-4ACB69FBD81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135535C-1068-4EF9-97E5-5322B4867F7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56DAC5-753A-43F5-9DD9-668F8A5C3239}"/>
              </a:ext>
            </a:extLst>
          </p:cNvPr>
          <p:cNvSpPr>
            <a:spLocks noGrp="1"/>
          </p:cNvSpPr>
          <p:nvPr>
            <p:ph type="dt" sz="half" idx="10"/>
          </p:nvPr>
        </p:nvSpPr>
        <p:spPr/>
        <p:txBody>
          <a:bodyPr/>
          <a:lstStyle/>
          <a:p>
            <a:fld id="{9650B5C4-9A0D-45A1-8C4F-53E9CD81FC60}" type="datetimeFigureOut">
              <a:rPr lang="en-US" smtClean="0"/>
              <a:t>6/24/2020</a:t>
            </a:fld>
            <a:endParaRPr lang="en-US"/>
          </a:p>
        </p:txBody>
      </p:sp>
      <p:sp>
        <p:nvSpPr>
          <p:cNvPr id="5" name="Footer Placeholder 4">
            <a:extLst>
              <a:ext uri="{FF2B5EF4-FFF2-40B4-BE49-F238E27FC236}">
                <a16:creationId xmlns:a16="http://schemas.microsoft.com/office/drawing/2014/main" id="{850C4309-3DF1-4DF1-8914-0F36B07B47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5D32398-1C78-46FF-8CA7-847011F76256}"/>
              </a:ext>
            </a:extLst>
          </p:cNvPr>
          <p:cNvSpPr>
            <a:spLocks noGrp="1"/>
          </p:cNvSpPr>
          <p:nvPr>
            <p:ph type="sldNum" sz="quarter" idx="12"/>
          </p:nvPr>
        </p:nvSpPr>
        <p:spPr/>
        <p:txBody>
          <a:bodyPr/>
          <a:lstStyle/>
          <a:p>
            <a:fld id="{23A69BC8-DFDB-4D01-91E4-AFF3AF567832}" type="slidenum">
              <a:rPr lang="en-US" smtClean="0"/>
              <a:t>‹#›</a:t>
            </a:fld>
            <a:endParaRPr lang="en-US"/>
          </a:p>
        </p:txBody>
      </p:sp>
    </p:spTree>
    <p:extLst>
      <p:ext uri="{BB962C8B-B14F-4D97-AF65-F5344CB8AC3E}">
        <p14:creationId xmlns:p14="http://schemas.microsoft.com/office/powerpoint/2010/main" val="2923369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28F29D-6E68-4D3C-A014-D2B23E191C1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4B67E47-BC78-469C-A09A-F6B1C12233B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8216117-3D9C-48CC-A62D-303763E40058}"/>
              </a:ext>
            </a:extLst>
          </p:cNvPr>
          <p:cNvSpPr>
            <a:spLocks noGrp="1"/>
          </p:cNvSpPr>
          <p:nvPr>
            <p:ph type="dt" sz="half" idx="10"/>
          </p:nvPr>
        </p:nvSpPr>
        <p:spPr/>
        <p:txBody>
          <a:bodyPr/>
          <a:lstStyle/>
          <a:p>
            <a:fld id="{9650B5C4-9A0D-45A1-8C4F-53E9CD81FC60}" type="datetimeFigureOut">
              <a:rPr lang="en-US" smtClean="0"/>
              <a:t>6/24/2020</a:t>
            </a:fld>
            <a:endParaRPr lang="en-US"/>
          </a:p>
        </p:txBody>
      </p:sp>
      <p:sp>
        <p:nvSpPr>
          <p:cNvPr id="5" name="Footer Placeholder 4">
            <a:extLst>
              <a:ext uri="{FF2B5EF4-FFF2-40B4-BE49-F238E27FC236}">
                <a16:creationId xmlns:a16="http://schemas.microsoft.com/office/drawing/2014/main" id="{AAD83053-1AFC-449A-8C82-B58712CDE0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06B8D2-F59E-4EA2-BBBB-4A575423EEE4}"/>
              </a:ext>
            </a:extLst>
          </p:cNvPr>
          <p:cNvSpPr>
            <a:spLocks noGrp="1"/>
          </p:cNvSpPr>
          <p:nvPr>
            <p:ph type="sldNum" sz="quarter" idx="12"/>
          </p:nvPr>
        </p:nvSpPr>
        <p:spPr/>
        <p:txBody>
          <a:bodyPr/>
          <a:lstStyle/>
          <a:p>
            <a:fld id="{23A69BC8-DFDB-4D01-91E4-AFF3AF567832}" type="slidenum">
              <a:rPr lang="en-US" smtClean="0"/>
              <a:t>‹#›</a:t>
            </a:fld>
            <a:endParaRPr lang="en-US"/>
          </a:p>
        </p:txBody>
      </p:sp>
    </p:spTree>
    <p:extLst>
      <p:ext uri="{BB962C8B-B14F-4D97-AF65-F5344CB8AC3E}">
        <p14:creationId xmlns:p14="http://schemas.microsoft.com/office/powerpoint/2010/main" val="6944154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AE3D7E-DF91-4696-84D9-7214A565920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66A956C-6D3F-4B0F-BEAE-1B89F3DAB20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B1E9CC5-FA73-478A-A533-B9AECB526CC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CD99FBE-32F5-4C7C-81C0-0F9A9E478928}"/>
              </a:ext>
            </a:extLst>
          </p:cNvPr>
          <p:cNvSpPr>
            <a:spLocks noGrp="1"/>
          </p:cNvSpPr>
          <p:nvPr>
            <p:ph type="dt" sz="half" idx="10"/>
          </p:nvPr>
        </p:nvSpPr>
        <p:spPr/>
        <p:txBody>
          <a:bodyPr/>
          <a:lstStyle/>
          <a:p>
            <a:fld id="{9650B5C4-9A0D-45A1-8C4F-53E9CD81FC60}" type="datetimeFigureOut">
              <a:rPr lang="en-US" smtClean="0"/>
              <a:t>6/24/2020</a:t>
            </a:fld>
            <a:endParaRPr lang="en-US"/>
          </a:p>
        </p:txBody>
      </p:sp>
      <p:sp>
        <p:nvSpPr>
          <p:cNvPr id="6" name="Footer Placeholder 5">
            <a:extLst>
              <a:ext uri="{FF2B5EF4-FFF2-40B4-BE49-F238E27FC236}">
                <a16:creationId xmlns:a16="http://schemas.microsoft.com/office/drawing/2014/main" id="{F6E65640-4860-4E9A-B69D-345BBA462E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FFE52A-BC5A-4403-9B80-8976EE5BAD0B}"/>
              </a:ext>
            </a:extLst>
          </p:cNvPr>
          <p:cNvSpPr>
            <a:spLocks noGrp="1"/>
          </p:cNvSpPr>
          <p:nvPr>
            <p:ph type="sldNum" sz="quarter" idx="12"/>
          </p:nvPr>
        </p:nvSpPr>
        <p:spPr/>
        <p:txBody>
          <a:bodyPr/>
          <a:lstStyle/>
          <a:p>
            <a:fld id="{23A69BC8-DFDB-4D01-91E4-AFF3AF567832}" type="slidenum">
              <a:rPr lang="en-US" smtClean="0"/>
              <a:t>‹#›</a:t>
            </a:fld>
            <a:endParaRPr lang="en-US"/>
          </a:p>
        </p:txBody>
      </p:sp>
    </p:spTree>
    <p:extLst>
      <p:ext uri="{BB962C8B-B14F-4D97-AF65-F5344CB8AC3E}">
        <p14:creationId xmlns:p14="http://schemas.microsoft.com/office/powerpoint/2010/main" val="27825564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6BC46-2436-4391-93C2-C662638F04D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D23BDF9-D8D0-4336-B50C-F1D44AEBD59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BD183C9-97E0-46CB-8EAB-827AF249041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E56463-3329-44C7-B3F1-02B4270A176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1578A95-2BEE-4BD3-B58E-1251FEDE232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F8F2FC3-8A98-4A88-B236-45EB82FD78DD}"/>
              </a:ext>
            </a:extLst>
          </p:cNvPr>
          <p:cNvSpPr>
            <a:spLocks noGrp="1"/>
          </p:cNvSpPr>
          <p:nvPr>
            <p:ph type="dt" sz="half" idx="10"/>
          </p:nvPr>
        </p:nvSpPr>
        <p:spPr/>
        <p:txBody>
          <a:bodyPr/>
          <a:lstStyle/>
          <a:p>
            <a:fld id="{9650B5C4-9A0D-45A1-8C4F-53E9CD81FC60}" type="datetimeFigureOut">
              <a:rPr lang="en-US" smtClean="0"/>
              <a:t>6/24/2020</a:t>
            </a:fld>
            <a:endParaRPr lang="en-US"/>
          </a:p>
        </p:txBody>
      </p:sp>
      <p:sp>
        <p:nvSpPr>
          <p:cNvPr id="8" name="Footer Placeholder 7">
            <a:extLst>
              <a:ext uri="{FF2B5EF4-FFF2-40B4-BE49-F238E27FC236}">
                <a16:creationId xmlns:a16="http://schemas.microsoft.com/office/drawing/2014/main" id="{1C546202-4F8D-471D-893F-B6CF6D3719B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9BB36B5-6058-4D70-8990-6285821348AA}"/>
              </a:ext>
            </a:extLst>
          </p:cNvPr>
          <p:cNvSpPr>
            <a:spLocks noGrp="1"/>
          </p:cNvSpPr>
          <p:nvPr>
            <p:ph type="sldNum" sz="quarter" idx="12"/>
          </p:nvPr>
        </p:nvSpPr>
        <p:spPr/>
        <p:txBody>
          <a:bodyPr/>
          <a:lstStyle/>
          <a:p>
            <a:fld id="{23A69BC8-DFDB-4D01-91E4-AFF3AF567832}" type="slidenum">
              <a:rPr lang="en-US" smtClean="0"/>
              <a:t>‹#›</a:t>
            </a:fld>
            <a:endParaRPr lang="en-US"/>
          </a:p>
        </p:txBody>
      </p:sp>
    </p:spTree>
    <p:extLst>
      <p:ext uri="{BB962C8B-B14F-4D97-AF65-F5344CB8AC3E}">
        <p14:creationId xmlns:p14="http://schemas.microsoft.com/office/powerpoint/2010/main" val="161237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5542D-7589-40FB-B776-699A451E73B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6B2CD39-4DCB-4B82-91C3-873C41E785C5}"/>
              </a:ext>
            </a:extLst>
          </p:cNvPr>
          <p:cNvSpPr>
            <a:spLocks noGrp="1"/>
          </p:cNvSpPr>
          <p:nvPr>
            <p:ph type="dt" sz="half" idx="10"/>
          </p:nvPr>
        </p:nvSpPr>
        <p:spPr/>
        <p:txBody>
          <a:bodyPr/>
          <a:lstStyle/>
          <a:p>
            <a:fld id="{9650B5C4-9A0D-45A1-8C4F-53E9CD81FC60}" type="datetimeFigureOut">
              <a:rPr lang="en-US" smtClean="0"/>
              <a:t>6/24/2020</a:t>
            </a:fld>
            <a:endParaRPr lang="en-US"/>
          </a:p>
        </p:txBody>
      </p:sp>
      <p:sp>
        <p:nvSpPr>
          <p:cNvPr id="4" name="Footer Placeholder 3">
            <a:extLst>
              <a:ext uri="{FF2B5EF4-FFF2-40B4-BE49-F238E27FC236}">
                <a16:creationId xmlns:a16="http://schemas.microsoft.com/office/drawing/2014/main" id="{AF1237B2-9448-42CE-B9AE-4978FBAA6DD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161CEF-57EA-41AE-BC5F-2574B9C75EAC}"/>
              </a:ext>
            </a:extLst>
          </p:cNvPr>
          <p:cNvSpPr>
            <a:spLocks noGrp="1"/>
          </p:cNvSpPr>
          <p:nvPr>
            <p:ph type="sldNum" sz="quarter" idx="12"/>
          </p:nvPr>
        </p:nvSpPr>
        <p:spPr/>
        <p:txBody>
          <a:bodyPr/>
          <a:lstStyle/>
          <a:p>
            <a:fld id="{23A69BC8-DFDB-4D01-91E4-AFF3AF567832}" type="slidenum">
              <a:rPr lang="en-US" smtClean="0"/>
              <a:t>‹#›</a:t>
            </a:fld>
            <a:endParaRPr lang="en-US"/>
          </a:p>
        </p:txBody>
      </p:sp>
    </p:spTree>
    <p:extLst>
      <p:ext uri="{BB962C8B-B14F-4D97-AF65-F5344CB8AC3E}">
        <p14:creationId xmlns:p14="http://schemas.microsoft.com/office/powerpoint/2010/main" val="16670164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8E6A02-4A1F-45C9-8D06-395279F2D71A}"/>
              </a:ext>
            </a:extLst>
          </p:cNvPr>
          <p:cNvSpPr>
            <a:spLocks noGrp="1"/>
          </p:cNvSpPr>
          <p:nvPr>
            <p:ph type="dt" sz="half" idx="10"/>
          </p:nvPr>
        </p:nvSpPr>
        <p:spPr/>
        <p:txBody>
          <a:bodyPr/>
          <a:lstStyle/>
          <a:p>
            <a:fld id="{9650B5C4-9A0D-45A1-8C4F-53E9CD81FC60}" type="datetimeFigureOut">
              <a:rPr lang="en-US" smtClean="0"/>
              <a:t>6/24/2020</a:t>
            </a:fld>
            <a:endParaRPr lang="en-US"/>
          </a:p>
        </p:txBody>
      </p:sp>
      <p:sp>
        <p:nvSpPr>
          <p:cNvPr id="3" name="Footer Placeholder 2">
            <a:extLst>
              <a:ext uri="{FF2B5EF4-FFF2-40B4-BE49-F238E27FC236}">
                <a16:creationId xmlns:a16="http://schemas.microsoft.com/office/drawing/2014/main" id="{35606E33-47F4-4C13-BA00-8C54A760D38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68DC26A-E603-4B91-B536-7220333F2715}"/>
              </a:ext>
            </a:extLst>
          </p:cNvPr>
          <p:cNvSpPr>
            <a:spLocks noGrp="1"/>
          </p:cNvSpPr>
          <p:nvPr>
            <p:ph type="sldNum" sz="quarter" idx="12"/>
          </p:nvPr>
        </p:nvSpPr>
        <p:spPr/>
        <p:txBody>
          <a:bodyPr/>
          <a:lstStyle/>
          <a:p>
            <a:fld id="{23A69BC8-DFDB-4D01-91E4-AFF3AF567832}" type="slidenum">
              <a:rPr lang="en-US" smtClean="0"/>
              <a:t>‹#›</a:t>
            </a:fld>
            <a:endParaRPr lang="en-US"/>
          </a:p>
        </p:txBody>
      </p:sp>
    </p:spTree>
    <p:extLst>
      <p:ext uri="{BB962C8B-B14F-4D97-AF65-F5344CB8AC3E}">
        <p14:creationId xmlns:p14="http://schemas.microsoft.com/office/powerpoint/2010/main" val="34756641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3E6755-8F5B-43FE-A4B1-11B8F8471CE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1C75A7B-33DC-4F19-BFB2-86ACDBD1538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E076328-D42F-4473-9C9D-2565183690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F79878D-E63E-4861-AFCC-D94CDB625007}"/>
              </a:ext>
            </a:extLst>
          </p:cNvPr>
          <p:cNvSpPr>
            <a:spLocks noGrp="1"/>
          </p:cNvSpPr>
          <p:nvPr>
            <p:ph type="dt" sz="half" idx="10"/>
          </p:nvPr>
        </p:nvSpPr>
        <p:spPr/>
        <p:txBody>
          <a:bodyPr/>
          <a:lstStyle/>
          <a:p>
            <a:fld id="{9650B5C4-9A0D-45A1-8C4F-53E9CD81FC60}" type="datetimeFigureOut">
              <a:rPr lang="en-US" smtClean="0"/>
              <a:t>6/24/2020</a:t>
            </a:fld>
            <a:endParaRPr lang="en-US"/>
          </a:p>
        </p:txBody>
      </p:sp>
      <p:sp>
        <p:nvSpPr>
          <p:cNvPr id="6" name="Footer Placeholder 5">
            <a:extLst>
              <a:ext uri="{FF2B5EF4-FFF2-40B4-BE49-F238E27FC236}">
                <a16:creationId xmlns:a16="http://schemas.microsoft.com/office/drawing/2014/main" id="{71B6FE6A-C242-4D8B-90CE-A8ADE875007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3120BC4-FE4E-4678-8A50-AB019844B590}"/>
              </a:ext>
            </a:extLst>
          </p:cNvPr>
          <p:cNvSpPr>
            <a:spLocks noGrp="1"/>
          </p:cNvSpPr>
          <p:nvPr>
            <p:ph type="sldNum" sz="quarter" idx="12"/>
          </p:nvPr>
        </p:nvSpPr>
        <p:spPr/>
        <p:txBody>
          <a:bodyPr/>
          <a:lstStyle/>
          <a:p>
            <a:fld id="{23A69BC8-DFDB-4D01-91E4-AFF3AF567832}" type="slidenum">
              <a:rPr lang="en-US" smtClean="0"/>
              <a:t>‹#›</a:t>
            </a:fld>
            <a:endParaRPr lang="en-US"/>
          </a:p>
        </p:txBody>
      </p:sp>
    </p:spTree>
    <p:extLst>
      <p:ext uri="{BB962C8B-B14F-4D97-AF65-F5344CB8AC3E}">
        <p14:creationId xmlns:p14="http://schemas.microsoft.com/office/powerpoint/2010/main" val="24233011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0BACA-66A9-476C-8A9B-3A75682FA0F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5DA847D-5FC4-4FE5-A147-7A23C8698FE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2EEC57D-C749-44FD-BE2E-76DA2D25E3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6648E2-FF87-47E8-8B06-22988C301D3F}"/>
              </a:ext>
            </a:extLst>
          </p:cNvPr>
          <p:cNvSpPr>
            <a:spLocks noGrp="1"/>
          </p:cNvSpPr>
          <p:nvPr>
            <p:ph type="dt" sz="half" idx="10"/>
          </p:nvPr>
        </p:nvSpPr>
        <p:spPr/>
        <p:txBody>
          <a:bodyPr/>
          <a:lstStyle/>
          <a:p>
            <a:fld id="{9650B5C4-9A0D-45A1-8C4F-53E9CD81FC60}" type="datetimeFigureOut">
              <a:rPr lang="en-US" smtClean="0"/>
              <a:t>6/24/2020</a:t>
            </a:fld>
            <a:endParaRPr lang="en-US"/>
          </a:p>
        </p:txBody>
      </p:sp>
      <p:sp>
        <p:nvSpPr>
          <p:cNvPr id="6" name="Footer Placeholder 5">
            <a:extLst>
              <a:ext uri="{FF2B5EF4-FFF2-40B4-BE49-F238E27FC236}">
                <a16:creationId xmlns:a16="http://schemas.microsoft.com/office/drawing/2014/main" id="{58E82AB0-551E-4620-A8AA-0F949DA97E5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E575B91-637E-4127-AF94-9C28816A78D7}"/>
              </a:ext>
            </a:extLst>
          </p:cNvPr>
          <p:cNvSpPr>
            <a:spLocks noGrp="1"/>
          </p:cNvSpPr>
          <p:nvPr>
            <p:ph type="sldNum" sz="quarter" idx="12"/>
          </p:nvPr>
        </p:nvSpPr>
        <p:spPr/>
        <p:txBody>
          <a:bodyPr/>
          <a:lstStyle/>
          <a:p>
            <a:fld id="{23A69BC8-DFDB-4D01-91E4-AFF3AF567832}" type="slidenum">
              <a:rPr lang="en-US" smtClean="0"/>
              <a:t>‹#›</a:t>
            </a:fld>
            <a:endParaRPr lang="en-US"/>
          </a:p>
        </p:txBody>
      </p:sp>
    </p:spTree>
    <p:extLst>
      <p:ext uri="{BB962C8B-B14F-4D97-AF65-F5344CB8AC3E}">
        <p14:creationId xmlns:p14="http://schemas.microsoft.com/office/powerpoint/2010/main" val="8645976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35B848F-E9D8-4511-A27C-37D5D4526BC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52F1CEF-66B2-4D99-9D2F-B0C929F576F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9246A4-17B6-4139-89A5-DAEED71664C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50B5C4-9A0D-45A1-8C4F-53E9CD81FC60}" type="datetimeFigureOut">
              <a:rPr lang="en-US" smtClean="0"/>
              <a:t>6/24/2020</a:t>
            </a:fld>
            <a:endParaRPr lang="en-US"/>
          </a:p>
        </p:txBody>
      </p:sp>
      <p:sp>
        <p:nvSpPr>
          <p:cNvPr id="5" name="Footer Placeholder 4">
            <a:extLst>
              <a:ext uri="{FF2B5EF4-FFF2-40B4-BE49-F238E27FC236}">
                <a16:creationId xmlns:a16="http://schemas.microsoft.com/office/drawing/2014/main" id="{E87B2BC3-AA08-46C2-B981-EB7F15227A7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4D2CFF4-54C7-4FF8-BAF2-D82A8ABB2D0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A69BC8-DFDB-4D01-91E4-AFF3AF567832}" type="slidenum">
              <a:rPr lang="en-US" smtClean="0"/>
              <a:t>‹#›</a:t>
            </a:fld>
            <a:endParaRPr lang="en-US"/>
          </a:p>
        </p:txBody>
      </p:sp>
    </p:spTree>
    <p:extLst>
      <p:ext uri="{BB962C8B-B14F-4D97-AF65-F5344CB8AC3E}">
        <p14:creationId xmlns:p14="http://schemas.microsoft.com/office/powerpoint/2010/main" val="15905830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package" Target="../embeddings/Microsoft_Excel_Worksheet2.xlsx"/></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Shape 46482">
            <a:extLst>
              <a:ext uri="{FF2B5EF4-FFF2-40B4-BE49-F238E27FC236}">
                <a16:creationId xmlns:a16="http://schemas.microsoft.com/office/drawing/2014/main" id="{FABA1F3D-C54A-AD46-B81D-413C65176292}"/>
              </a:ext>
            </a:extLst>
          </p:cNvPr>
          <p:cNvSpPr/>
          <p:nvPr/>
        </p:nvSpPr>
        <p:spPr>
          <a:xfrm>
            <a:off x="1487953" y="5060448"/>
            <a:ext cx="759846" cy="1853321"/>
          </a:xfrm>
          <a:custGeom>
            <a:avLst/>
            <a:gdLst/>
            <a:ahLst/>
            <a:cxnLst>
              <a:cxn ang="0">
                <a:pos x="wd2" y="hd2"/>
              </a:cxn>
              <a:cxn ang="5400000">
                <a:pos x="wd2" y="hd2"/>
              </a:cxn>
              <a:cxn ang="10800000">
                <a:pos x="wd2" y="hd2"/>
              </a:cxn>
              <a:cxn ang="16200000">
                <a:pos x="wd2" y="hd2"/>
              </a:cxn>
            </a:cxnLst>
            <a:rect l="0" t="0" r="r" b="b"/>
            <a:pathLst>
              <a:path w="21439" h="21600" extrusionOk="0">
                <a:moveTo>
                  <a:pt x="4374" y="0"/>
                </a:moveTo>
                <a:cubicBezTo>
                  <a:pt x="3813" y="0"/>
                  <a:pt x="3308" y="81"/>
                  <a:pt x="2940" y="210"/>
                </a:cubicBezTo>
                <a:cubicBezTo>
                  <a:pt x="2573" y="338"/>
                  <a:pt x="2342" y="515"/>
                  <a:pt x="2342" y="712"/>
                </a:cubicBezTo>
                <a:lnTo>
                  <a:pt x="2342" y="4349"/>
                </a:lnTo>
                <a:lnTo>
                  <a:pt x="2342" y="4805"/>
                </a:lnTo>
                <a:lnTo>
                  <a:pt x="2342" y="6642"/>
                </a:lnTo>
                <a:cubicBezTo>
                  <a:pt x="2216" y="6639"/>
                  <a:pt x="2090" y="6640"/>
                  <a:pt x="1965" y="6645"/>
                </a:cubicBezTo>
                <a:cubicBezTo>
                  <a:pt x="1216" y="6673"/>
                  <a:pt x="548" y="6826"/>
                  <a:pt x="212" y="7061"/>
                </a:cubicBezTo>
                <a:cubicBezTo>
                  <a:pt x="-22" y="7225"/>
                  <a:pt x="-74" y="7421"/>
                  <a:pt x="114" y="7607"/>
                </a:cubicBezTo>
                <a:cubicBezTo>
                  <a:pt x="628" y="8461"/>
                  <a:pt x="1448" y="9291"/>
                  <a:pt x="2563" y="10072"/>
                </a:cubicBezTo>
                <a:cubicBezTo>
                  <a:pt x="3170" y="10498"/>
                  <a:pt x="3866" y="10907"/>
                  <a:pt x="4456" y="11335"/>
                </a:cubicBezTo>
                <a:cubicBezTo>
                  <a:pt x="4970" y="11709"/>
                  <a:pt x="5440" y="12112"/>
                  <a:pt x="5811" y="12517"/>
                </a:cubicBezTo>
                <a:lnTo>
                  <a:pt x="5136" y="21600"/>
                </a:lnTo>
                <a:lnTo>
                  <a:pt x="18342" y="21600"/>
                </a:lnTo>
                <a:lnTo>
                  <a:pt x="17644" y="12280"/>
                </a:lnTo>
                <a:cubicBezTo>
                  <a:pt x="17875" y="12024"/>
                  <a:pt x="18142" y="11774"/>
                  <a:pt x="18424" y="11525"/>
                </a:cubicBezTo>
                <a:cubicBezTo>
                  <a:pt x="19452" y="10614"/>
                  <a:pt x="20903" y="9745"/>
                  <a:pt x="21300" y="8772"/>
                </a:cubicBezTo>
                <a:cubicBezTo>
                  <a:pt x="21526" y="8217"/>
                  <a:pt x="21419" y="7653"/>
                  <a:pt x="21374" y="7093"/>
                </a:cubicBezTo>
                <a:cubicBezTo>
                  <a:pt x="21323" y="6473"/>
                  <a:pt x="21360" y="5853"/>
                  <a:pt x="21365" y="5233"/>
                </a:cubicBezTo>
                <a:cubicBezTo>
                  <a:pt x="21367" y="5036"/>
                  <a:pt x="21143" y="4859"/>
                  <a:pt x="20775" y="4730"/>
                </a:cubicBezTo>
                <a:cubicBezTo>
                  <a:pt x="20408" y="4602"/>
                  <a:pt x="19894" y="4521"/>
                  <a:pt x="19334" y="4521"/>
                </a:cubicBezTo>
                <a:lnTo>
                  <a:pt x="19112" y="4521"/>
                </a:lnTo>
                <a:cubicBezTo>
                  <a:pt x="18551" y="4521"/>
                  <a:pt x="18046" y="4602"/>
                  <a:pt x="17679" y="4730"/>
                </a:cubicBezTo>
                <a:cubicBezTo>
                  <a:pt x="17332" y="4852"/>
                  <a:pt x="17121" y="5018"/>
                  <a:pt x="17097" y="5201"/>
                </a:cubicBezTo>
                <a:lnTo>
                  <a:pt x="16458" y="5164"/>
                </a:lnTo>
                <a:lnTo>
                  <a:pt x="16458" y="4865"/>
                </a:lnTo>
                <a:cubicBezTo>
                  <a:pt x="16458" y="4669"/>
                  <a:pt x="16228" y="4489"/>
                  <a:pt x="15860" y="4360"/>
                </a:cubicBezTo>
                <a:cubicBezTo>
                  <a:pt x="15492" y="4231"/>
                  <a:pt x="14987" y="4154"/>
                  <a:pt x="14426" y="4154"/>
                </a:cubicBezTo>
                <a:lnTo>
                  <a:pt x="14197" y="4154"/>
                </a:lnTo>
                <a:cubicBezTo>
                  <a:pt x="13636" y="4154"/>
                  <a:pt x="13129" y="4231"/>
                  <a:pt x="12763" y="4360"/>
                </a:cubicBezTo>
                <a:cubicBezTo>
                  <a:pt x="12397" y="4489"/>
                  <a:pt x="12173" y="4669"/>
                  <a:pt x="12173" y="4865"/>
                </a:cubicBezTo>
                <a:lnTo>
                  <a:pt x="12173" y="4914"/>
                </a:lnTo>
                <a:lnTo>
                  <a:pt x="11542" y="4880"/>
                </a:lnTo>
                <a:lnTo>
                  <a:pt x="11542" y="4400"/>
                </a:lnTo>
                <a:cubicBezTo>
                  <a:pt x="11542" y="4204"/>
                  <a:pt x="11312" y="4024"/>
                  <a:pt x="10944" y="3895"/>
                </a:cubicBezTo>
                <a:cubicBezTo>
                  <a:pt x="10577" y="3766"/>
                  <a:pt x="10072" y="3689"/>
                  <a:pt x="9511" y="3689"/>
                </a:cubicBezTo>
                <a:lnTo>
                  <a:pt x="9289" y="3689"/>
                </a:lnTo>
                <a:cubicBezTo>
                  <a:pt x="8728" y="3689"/>
                  <a:pt x="8223" y="3766"/>
                  <a:pt x="7856" y="3895"/>
                </a:cubicBezTo>
                <a:cubicBezTo>
                  <a:pt x="7488" y="4024"/>
                  <a:pt x="7258" y="4204"/>
                  <a:pt x="7258" y="4400"/>
                </a:cubicBezTo>
                <a:lnTo>
                  <a:pt x="7258" y="4630"/>
                </a:lnTo>
                <a:lnTo>
                  <a:pt x="6627" y="4593"/>
                </a:lnTo>
                <a:lnTo>
                  <a:pt x="6627" y="712"/>
                </a:lnTo>
                <a:cubicBezTo>
                  <a:pt x="6627" y="515"/>
                  <a:pt x="6405" y="338"/>
                  <a:pt x="6037" y="210"/>
                </a:cubicBezTo>
                <a:cubicBezTo>
                  <a:pt x="5669" y="81"/>
                  <a:pt x="5156" y="0"/>
                  <a:pt x="4595" y="0"/>
                </a:cubicBezTo>
                <a:lnTo>
                  <a:pt x="4374" y="0"/>
                </a:lnTo>
                <a:close/>
              </a:path>
            </a:pathLst>
          </a:custGeom>
          <a:solidFill>
            <a:schemeClr val="bg1">
              <a:lumMod val="85000"/>
            </a:schemeClr>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sp>
        <p:nvSpPr>
          <p:cNvPr id="34" name="Shape 46483">
            <a:extLst>
              <a:ext uri="{FF2B5EF4-FFF2-40B4-BE49-F238E27FC236}">
                <a16:creationId xmlns:a16="http://schemas.microsoft.com/office/drawing/2014/main" id="{39C3B67B-EA26-6D46-875A-D76553C36628}"/>
              </a:ext>
            </a:extLst>
          </p:cNvPr>
          <p:cNvSpPr/>
          <p:nvPr/>
        </p:nvSpPr>
        <p:spPr>
          <a:xfrm>
            <a:off x="3590498" y="5060449"/>
            <a:ext cx="759846" cy="1797549"/>
          </a:xfrm>
          <a:custGeom>
            <a:avLst/>
            <a:gdLst/>
            <a:ahLst/>
            <a:cxnLst>
              <a:cxn ang="0">
                <a:pos x="wd2" y="hd2"/>
              </a:cxn>
              <a:cxn ang="5400000">
                <a:pos x="wd2" y="hd2"/>
              </a:cxn>
              <a:cxn ang="10800000">
                <a:pos x="wd2" y="hd2"/>
              </a:cxn>
              <a:cxn ang="16200000">
                <a:pos x="wd2" y="hd2"/>
              </a:cxn>
            </a:cxnLst>
            <a:rect l="0" t="0" r="r" b="b"/>
            <a:pathLst>
              <a:path w="21523" h="21584" extrusionOk="0">
                <a:moveTo>
                  <a:pt x="10411" y="3"/>
                </a:moveTo>
                <a:cubicBezTo>
                  <a:pt x="9856" y="-16"/>
                  <a:pt x="9330" y="39"/>
                  <a:pt x="8926" y="147"/>
                </a:cubicBezTo>
                <a:cubicBezTo>
                  <a:pt x="8523" y="254"/>
                  <a:pt x="8242" y="414"/>
                  <a:pt x="8184" y="598"/>
                </a:cubicBezTo>
                <a:lnTo>
                  <a:pt x="7376" y="5631"/>
                </a:lnTo>
                <a:lnTo>
                  <a:pt x="6568" y="5599"/>
                </a:lnTo>
                <a:lnTo>
                  <a:pt x="4757" y="1849"/>
                </a:lnTo>
                <a:cubicBezTo>
                  <a:pt x="4699" y="1665"/>
                  <a:pt x="4425" y="1506"/>
                  <a:pt x="4023" y="1398"/>
                </a:cubicBezTo>
                <a:cubicBezTo>
                  <a:pt x="3621" y="1290"/>
                  <a:pt x="3094" y="1233"/>
                  <a:pt x="2538" y="1252"/>
                </a:cubicBezTo>
                <a:lnTo>
                  <a:pt x="2318" y="1260"/>
                </a:lnTo>
                <a:cubicBezTo>
                  <a:pt x="1762" y="1280"/>
                  <a:pt x="1281" y="1373"/>
                  <a:pt x="955" y="1506"/>
                </a:cubicBezTo>
                <a:cubicBezTo>
                  <a:pt x="629" y="1639"/>
                  <a:pt x="456" y="1811"/>
                  <a:pt x="515" y="1995"/>
                </a:cubicBezTo>
                <a:lnTo>
                  <a:pt x="2832" y="7412"/>
                </a:lnTo>
                <a:cubicBezTo>
                  <a:pt x="1722" y="7352"/>
                  <a:pt x="631" y="7551"/>
                  <a:pt x="188" y="7893"/>
                </a:cubicBezTo>
                <a:cubicBezTo>
                  <a:pt x="-17" y="8052"/>
                  <a:pt x="-61" y="8233"/>
                  <a:pt x="90" y="8407"/>
                </a:cubicBezTo>
                <a:cubicBezTo>
                  <a:pt x="754" y="9197"/>
                  <a:pt x="1577" y="9972"/>
                  <a:pt x="2538" y="10729"/>
                </a:cubicBezTo>
                <a:cubicBezTo>
                  <a:pt x="3071" y="11149"/>
                  <a:pt x="3655" y="11561"/>
                  <a:pt x="4252" y="11972"/>
                </a:cubicBezTo>
                <a:cubicBezTo>
                  <a:pt x="4762" y="12323"/>
                  <a:pt x="5338" y="12691"/>
                  <a:pt x="5912" y="13045"/>
                </a:cubicBezTo>
                <a:lnTo>
                  <a:pt x="5239" y="21584"/>
                </a:lnTo>
                <a:lnTo>
                  <a:pt x="18399" y="21584"/>
                </a:lnTo>
                <a:lnTo>
                  <a:pt x="17723" y="13048"/>
                </a:lnTo>
                <a:cubicBezTo>
                  <a:pt x="18349" y="12671"/>
                  <a:pt x="18949" y="12295"/>
                  <a:pt x="19539" y="11916"/>
                </a:cubicBezTo>
                <a:cubicBezTo>
                  <a:pt x="20041" y="11594"/>
                  <a:pt x="20543" y="11266"/>
                  <a:pt x="20871" y="10910"/>
                </a:cubicBezTo>
                <a:cubicBezTo>
                  <a:pt x="21286" y="10459"/>
                  <a:pt x="21353" y="9980"/>
                  <a:pt x="21401" y="9507"/>
                </a:cubicBezTo>
                <a:cubicBezTo>
                  <a:pt x="21510" y="8453"/>
                  <a:pt x="21539" y="7399"/>
                  <a:pt x="21516" y="6345"/>
                </a:cubicBezTo>
                <a:cubicBezTo>
                  <a:pt x="21512" y="6160"/>
                  <a:pt x="21294" y="5993"/>
                  <a:pt x="20928" y="5872"/>
                </a:cubicBezTo>
                <a:cubicBezTo>
                  <a:pt x="20562" y="5750"/>
                  <a:pt x="20051" y="5674"/>
                  <a:pt x="19492" y="5674"/>
                </a:cubicBezTo>
                <a:lnTo>
                  <a:pt x="19272" y="5674"/>
                </a:lnTo>
                <a:cubicBezTo>
                  <a:pt x="18712" y="5671"/>
                  <a:pt x="18203" y="5747"/>
                  <a:pt x="17844" y="5872"/>
                </a:cubicBezTo>
                <a:cubicBezTo>
                  <a:pt x="17633" y="5945"/>
                  <a:pt x="17486" y="6033"/>
                  <a:pt x="17395" y="6131"/>
                </a:cubicBezTo>
                <a:lnTo>
                  <a:pt x="16628" y="6085"/>
                </a:lnTo>
                <a:lnTo>
                  <a:pt x="16628" y="5826"/>
                </a:lnTo>
                <a:cubicBezTo>
                  <a:pt x="16628" y="5640"/>
                  <a:pt x="16399" y="5471"/>
                  <a:pt x="16033" y="5350"/>
                </a:cubicBezTo>
                <a:cubicBezTo>
                  <a:pt x="15667" y="5229"/>
                  <a:pt x="15164" y="5155"/>
                  <a:pt x="14605" y="5155"/>
                </a:cubicBezTo>
                <a:lnTo>
                  <a:pt x="14385" y="5155"/>
                </a:lnTo>
                <a:cubicBezTo>
                  <a:pt x="13826" y="5156"/>
                  <a:pt x="13324" y="5229"/>
                  <a:pt x="12957" y="5350"/>
                </a:cubicBezTo>
                <a:cubicBezTo>
                  <a:pt x="12542" y="5487"/>
                  <a:pt x="12306" y="5683"/>
                  <a:pt x="12361" y="5890"/>
                </a:cubicBezTo>
                <a:lnTo>
                  <a:pt x="11594" y="5858"/>
                </a:lnTo>
                <a:lnTo>
                  <a:pt x="12435" y="747"/>
                </a:lnTo>
                <a:cubicBezTo>
                  <a:pt x="12493" y="563"/>
                  <a:pt x="12321" y="388"/>
                  <a:pt x="11994" y="255"/>
                </a:cubicBezTo>
                <a:cubicBezTo>
                  <a:pt x="11668" y="121"/>
                  <a:pt x="11187" y="28"/>
                  <a:pt x="10632" y="9"/>
                </a:cubicBezTo>
                <a:lnTo>
                  <a:pt x="10411" y="3"/>
                </a:lnTo>
                <a:close/>
              </a:path>
            </a:pathLst>
          </a:custGeom>
          <a:solidFill>
            <a:schemeClr val="bg1">
              <a:lumMod val="85000"/>
            </a:schemeClr>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sp>
        <p:nvSpPr>
          <p:cNvPr id="35" name="Shape 46484">
            <a:extLst>
              <a:ext uri="{FF2B5EF4-FFF2-40B4-BE49-F238E27FC236}">
                <a16:creationId xmlns:a16="http://schemas.microsoft.com/office/drawing/2014/main" id="{E836C05A-B6A7-4540-80E2-F50AF38F7CA0}"/>
              </a:ext>
            </a:extLst>
          </p:cNvPr>
          <p:cNvSpPr/>
          <p:nvPr/>
        </p:nvSpPr>
        <p:spPr>
          <a:xfrm>
            <a:off x="7841657" y="5060447"/>
            <a:ext cx="820325" cy="1797567"/>
          </a:xfrm>
          <a:custGeom>
            <a:avLst/>
            <a:gdLst/>
            <a:ahLst/>
            <a:cxnLst>
              <a:cxn ang="0">
                <a:pos x="wd2" y="hd2"/>
              </a:cxn>
              <a:cxn ang="5400000">
                <a:pos x="wd2" y="hd2"/>
              </a:cxn>
              <a:cxn ang="10800000">
                <a:pos x="wd2" y="hd2"/>
              </a:cxn>
              <a:cxn ang="16200000">
                <a:pos x="wd2" y="hd2"/>
              </a:cxn>
            </a:cxnLst>
            <a:rect l="0" t="0" r="r" b="b"/>
            <a:pathLst>
              <a:path w="21489" h="21585" extrusionOk="0">
                <a:moveTo>
                  <a:pt x="9556" y="3"/>
                </a:moveTo>
                <a:cubicBezTo>
                  <a:pt x="9046" y="-15"/>
                  <a:pt x="8562" y="37"/>
                  <a:pt x="8191" y="138"/>
                </a:cubicBezTo>
                <a:cubicBezTo>
                  <a:pt x="7821" y="240"/>
                  <a:pt x="7563" y="388"/>
                  <a:pt x="7509" y="562"/>
                </a:cubicBezTo>
                <a:lnTo>
                  <a:pt x="6766" y="5345"/>
                </a:lnTo>
                <a:lnTo>
                  <a:pt x="6023" y="5316"/>
                </a:lnTo>
                <a:lnTo>
                  <a:pt x="4365" y="1743"/>
                </a:lnTo>
                <a:cubicBezTo>
                  <a:pt x="4311" y="1569"/>
                  <a:pt x="4060" y="1418"/>
                  <a:pt x="3691" y="1317"/>
                </a:cubicBezTo>
                <a:cubicBezTo>
                  <a:pt x="3322" y="1215"/>
                  <a:pt x="2836" y="1160"/>
                  <a:pt x="2327" y="1179"/>
                </a:cubicBezTo>
                <a:lnTo>
                  <a:pt x="2128" y="1187"/>
                </a:lnTo>
                <a:cubicBezTo>
                  <a:pt x="1618" y="1206"/>
                  <a:pt x="1174" y="1294"/>
                  <a:pt x="875" y="1419"/>
                </a:cubicBezTo>
                <a:cubicBezTo>
                  <a:pt x="577" y="1545"/>
                  <a:pt x="416" y="1704"/>
                  <a:pt x="470" y="1878"/>
                </a:cubicBezTo>
                <a:lnTo>
                  <a:pt x="2594" y="6982"/>
                </a:lnTo>
                <a:cubicBezTo>
                  <a:pt x="1576" y="6925"/>
                  <a:pt x="582" y="7112"/>
                  <a:pt x="176" y="7434"/>
                </a:cubicBezTo>
                <a:cubicBezTo>
                  <a:pt x="-12" y="7583"/>
                  <a:pt x="-58" y="7755"/>
                  <a:pt x="81" y="7919"/>
                </a:cubicBezTo>
                <a:cubicBezTo>
                  <a:pt x="549" y="8678"/>
                  <a:pt x="1306" y="9415"/>
                  <a:pt x="2327" y="10108"/>
                </a:cubicBezTo>
                <a:cubicBezTo>
                  <a:pt x="2979" y="10551"/>
                  <a:pt x="3698" y="10988"/>
                  <a:pt x="4127" y="11463"/>
                </a:cubicBezTo>
                <a:cubicBezTo>
                  <a:pt x="4236" y="11583"/>
                  <a:pt x="4324" y="11705"/>
                  <a:pt x="4391" y="11828"/>
                </a:cubicBezTo>
                <a:cubicBezTo>
                  <a:pt x="4446" y="12001"/>
                  <a:pt x="4494" y="12173"/>
                  <a:pt x="4534" y="12345"/>
                </a:cubicBezTo>
                <a:cubicBezTo>
                  <a:pt x="4895" y="13874"/>
                  <a:pt x="4697" y="15410"/>
                  <a:pt x="4488" y="16942"/>
                </a:cubicBezTo>
                <a:cubicBezTo>
                  <a:pt x="4277" y="18490"/>
                  <a:pt x="4054" y="20037"/>
                  <a:pt x="3821" y="21585"/>
                </a:cubicBezTo>
                <a:lnTo>
                  <a:pt x="17745" y="21585"/>
                </a:lnTo>
                <a:cubicBezTo>
                  <a:pt x="17559" y="18474"/>
                  <a:pt x="17374" y="15363"/>
                  <a:pt x="17188" y="12252"/>
                </a:cubicBezTo>
                <a:cubicBezTo>
                  <a:pt x="17180" y="12109"/>
                  <a:pt x="17171" y="11966"/>
                  <a:pt x="17163" y="11824"/>
                </a:cubicBezTo>
                <a:cubicBezTo>
                  <a:pt x="17322" y="11658"/>
                  <a:pt x="17497" y="11493"/>
                  <a:pt x="17689" y="11331"/>
                </a:cubicBezTo>
                <a:cubicBezTo>
                  <a:pt x="18073" y="11007"/>
                  <a:pt x="18523" y="10692"/>
                  <a:pt x="18859" y="10355"/>
                </a:cubicBezTo>
                <a:cubicBezTo>
                  <a:pt x="19475" y="9738"/>
                  <a:pt x="19658" y="9079"/>
                  <a:pt x="19861" y="8427"/>
                </a:cubicBezTo>
                <a:cubicBezTo>
                  <a:pt x="20119" y="7599"/>
                  <a:pt x="20433" y="6772"/>
                  <a:pt x="20716" y="5944"/>
                </a:cubicBezTo>
                <a:cubicBezTo>
                  <a:pt x="20992" y="5135"/>
                  <a:pt x="21243" y="4325"/>
                  <a:pt x="21467" y="3514"/>
                </a:cubicBezTo>
                <a:cubicBezTo>
                  <a:pt x="21542" y="3343"/>
                  <a:pt x="21426" y="3176"/>
                  <a:pt x="21165" y="3041"/>
                </a:cubicBezTo>
                <a:cubicBezTo>
                  <a:pt x="20941" y="2926"/>
                  <a:pt x="20612" y="2834"/>
                  <a:pt x="20206" y="2783"/>
                </a:cubicBezTo>
                <a:lnTo>
                  <a:pt x="20241" y="2771"/>
                </a:lnTo>
                <a:cubicBezTo>
                  <a:pt x="19736" y="2741"/>
                  <a:pt x="19241" y="2781"/>
                  <a:pt x="18850" y="2874"/>
                </a:cubicBezTo>
                <a:cubicBezTo>
                  <a:pt x="18460" y="2967"/>
                  <a:pt x="18179" y="3111"/>
                  <a:pt x="18090" y="3282"/>
                </a:cubicBezTo>
                <a:lnTo>
                  <a:pt x="16060" y="5809"/>
                </a:lnTo>
                <a:lnTo>
                  <a:pt x="15430" y="5777"/>
                </a:lnTo>
                <a:lnTo>
                  <a:pt x="15438" y="5774"/>
                </a:lnTo>
                <a:lnTo>
                  <a:pt x="15274" y="5768"/>
                </a:lnTo>
                <a:lnTo>
                  <a:pt x="17373" y="1684"/>
                </a:lnTo>
                <a:cubicBezTo>
                  <a:pt x="17462" y="1512"/>
                  <a:pt x="17343" y="1343"/>
                  <a:pt x="17071" y="1211"/>
                </a:cubicBezTo>
                <a:cubicBezTo>
                  <a:pt x="16799" y="1079"/>
                  <a:pt x="16375" y="983"/>
                  <a:pt x="15870" y="952"/>
                </a:cubicBezTo>
                <a:lnTo>
                  <a:pt x="15672" y="941"/>
                </a:lnTo>
                <a:cubicBezTo>
                  <a:pt x="15167" y="910"/>
                  <a:pt x="14680" y="953"/>
                  <a:pt x="14290" y="1046"/>
                </a:cubicBezTo>
                <a:cubicBezTo>
                  <a:pt x="13899" y="1140"/>
                  <a:pt x="13610" y="1283"/>
                  <a:pt x="13521" y="1455"/>
                </a:cubicBezTo>
                <a:lnTo>
                  <a:pt x="11405" y="5571"/>
                </a:lnTo>
                <a:lnTo>
                  <a:pt x="10636" y="5539"/>
                </a:lnTo>
                <a:lnTo>
                  <a:pt x="11405" y="703"/>
                </a:lnTo>
                <a:cubicBezTo>
                  <a:pt x="11458" y="529"/>
                  <a:pt x="11307" y="364"/>
                  <a:pt x="11007" y="238"/>
                </a:cubicBezTo>
                <a:cubicBezTo>
                  <a:pt x="10708" y="112"/>
                  <a:pt x="10265" y="24"/>
                  <a:pt x="9755" y="6"/>
                </a:cubicBezTo>
                <a:lnTo>
                  <a:pt x="9556" y="3"/>
                </a:lnTo>
                <a:close/>
              </a:path>
            </a:pathLst>
          </a:custGeom>
          <a:solidFill>
            <a:schemeClr val="bg1">
              <a:lumMod val="85000"/>
            </a:schemeClr>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sp>
        <p:nvSpPr>
          <p:cNvPr id="36" name="Shape 46485">
            <a:extLst>
              <a:ext uri="{FF2B5EF4-FFF2-40B4-BE49-F238E27FC236}">
                <a16:creationId xmlns:a16="http://schemas.microsoft.com/office/drawing/2014/main" id="{1E872245-D301-6943-953D-61DF5A1D0FB7}"/>
              </a:ext>
            </a:extLst>
          </p:cNvPr>
          <p:cNvSpPr/>
          <p:nvPr/>
        </p:nvSpPr>
        <p:spPr>
          <a:xfrm>
            <a:off x="9944202" y="5060447"/>
            <a:ext cx="859802" cy="1797568"/>
          </a:xfrm>
          <a:custGeom>
            <a:avLst/>
            <a:gdLst/>
            <a:ahLst/>
            <a:cxnLst>
              <a:cxn ang="0">
                <a:pos x="wd2" y="hd2"/>
              </a:cxn>
              <a:cxn ang="5400000">
                <a:pos x="wd2" y="hd2"/>
              </a:cxn>
              <a:cxn ang="10800000">
                <a:pos x="wd2" y="hd2"/>
              </a:cxn>
              <a:cxn ang="16200000">
                <a:pos x="wd2" y="hd2"/>
              </a:cxn>
            </a:cxnLst>
            <a:rect l="0" t="0" r="r" b="b"/>
            <a:pathLst>
              <a:path w="21522" h="21585" extrusionOk="0">
                <a:moveTo>
                  <a:pt x="12120" y="3"/>
                </a:moveTo>
                <a:cubicBezTo>
                  <a:pt x="11719" y="-15"/>
                  <a:pt x="11337" y="40"/>
                  <a:pt x="11046" y="141"/>
                </a:cubicBezTo>
                <a:cubicBezTo>
                  <a:pt x="10754" y="243"/>
                  <a:pt x="10557" y="391"/>
                  <a:pt x="10515" y="564"/>
                </a:cubicBezTo>
                <a:lnTo>
                  <a:pt x="9930" y="5345"/>
                </a:lnTo>
                <a:lnTo>
                  <a:pt x="9345" y="5316"/>
                </a:lnTo>
                <a:lnTo>
                  <a:pt x="8040" y="1743"/>
                </a:lnTo>
                <a:cubicBezTo>
                  <a:pt x="7998" y="1569"/>
                  <a:pt x="7800" y="1418"/>
                  <a:pt x="7509" y="1317"/>
                </a:cubicBezTo>
                <a:cubicBezTo>
                  <a:pt x="7219" y="1215"/>
                  <a:pt x="6836" y="1160"/>
                  <a:pt x="6435" y="1179"/>
                </a:cubicBezTo>
                <a:lnTo>
                  <a:pt x="6272" y="1187"/>
                </a:lnTo>
                <a:cubicBezTo>
                  <a:pt x="5870" y="1206"/>
                  <a:pt x="5528" y="1294"/>
                  <a:pt x="5292" y="1419"/>
                </a:cubicBezTo>
                <a:cubicBezTo>
                  <a:pt x="5057" y="1545"/>
                  <a:pt x="4930" y="1707"/>
                  <a:pt x="4973" y="1881"/>
                </a:cubicBezTo>
                <a:cubicBezTo>
                  <a:pt x="5170" y="2880"/>
                  <a:pt x="5458" y="3876"/>
                  <a:pt x="5836" y="4866"/>
                </a:cubicBezTo>
                <a:cubicBezTo>
                  <a:pt x="6102" y="5562"/>
                  <a:pt x="6417" y="6255"/>
                  <a:pt x="6700" y="6949"/>
                </a:cubicBezTo>
                <a:cubicBezTo>
                  <a:pt x="6771" y="7124"/>
                  <a:pt x="6841" y="7300"/>
                  <a:pt x="6727" y="7469"/>
                </a:cubicBezTo>
                <a:cubicBezTo>
                  <a:pt x="6670" y="7555"/>
                  <a:pt x="6567" y="7632"/>
                  <a:pt x="6401" y="7687"/>
                </a:cubicBezTo>
                <a:cubicBezTo>
                  <a:pt x="5957" y="7832"/>
                  <a:pt x="5433" y="7764"/>
                  <a:pt x="4993" y="7613"/>
                </a:cubicBezTo>
                <a:cubicBezTo>
                  <a:pt x="4584" y="7473"/>
                  <a:pt x="4220" y="7272"/>
                  <a:pt x="3864" y="7087"/>
                </a:cubicBezTo>
                <a:cubicBezTo>
                  <a:pt x="3502" y="6900"/>
                  <a:pt x="3056" y="6746"/>
                  <a:pt x="2592" y="6606"/>
                </a:cubicBezTo>
                <a:cubicBezTo>
                  <a:pt x="2269" y="6508"/>
                  <a:pt x="1934" y="6418"/>
                  <a:pt x="1552" y="6400"/>
                </a:cubicBezTo>
                <a:cubicBezTo>
                  <a:pt x="1149" y="6381"/>
                  <a:pt x="733" y="6448"/>
                  <a:pt x="436" y="6573"/>
                </a:cubicBezTo>
                <a:cubicBezTo>
                  <a:pt x="114" y="6710"/>
                  <a:pt x="-36" y="6896"/>
                  <a:pt x="8" y="7079"/>
                </a:cubicBezTo>
                <a:cubicBezTo>
                  <a:pt x="49" y="7247"/>
                  <a:pt x="260" y="7398"/>
                  <a:pt x="484" y="7549"/>
                </a:cubicBezTo>
                <a:cubicBezTo>
                  <a:pt x="2483" y="8895"/>
                  <a:pt x="4829" y="10135"/>
                  <a:pt x="7232" y="11350"/>
                </a:cubicBezTo>
                <a:cubicBezTo>
                  <a:pt x="7497" y="11485"/>
                  <a:pt x="7768" y="11618"/>
                  <a:pt x="7978" y="11770"/>
                </a:cubicBezTo>
                <a:cubicBezTo>
                  <a:pt x="8261" y="11974"/>
                  <a:pt x="8428" y="12204"/>
                  <a:pt x="8467" y="12442"/>
                </a:cubicBezTo>
                <a:lnTo>
                  <a:pt x="7917" y="21585"/>
                </a:lnTo>
                <a:lnTo>
                  <a:pt x="18880" y="21585"/>
                </a:lnTo>
                <a:lnTo>
                  <a:pt x="18282" y="11742"/>
                </a:lnTo>
                <a:cubicBezTo>
                  <a:pt x="18531" y="11452"/>
                  <a:pt x="18784" y="11162"/>
                  <a:pt x="19043" y="10872"/>
                </a:cubicBezTo>
                <a:cubicBezTo>
                  <a:pt x="19269" y="10621"/>
                  <a:pt x="19501" y="10368"/>
                  <a:pt x="19669" y="10105"/>
                </a:cubicBezTo>
                <a:cubicBezTo>
                  <a:pt x="19956" y="9656"/>
                  <a:pt x="20056" y="9187"/>
                  <a:pt x="20159" y="8721"/>
                </a:cubicBezTo>
                <a:cubicBezTo>
                  <a:pt x="20351" y="7851"/>
                  <a:pt x="20565" y="6981"/>
                  <a:pt x="20791" y="6112"/>
                </a:cubicBezTo>
                <a:cubicBezTo>
                  <a:pt x="21017" y="5246"/>
                  <a:pt x="21255" y="4380"/>
                  <a:pt x="21505" y="3514"/>
                </a:cubicBezTo>
                <a:cubicBezTo>
                  <a:pt x="21564" y="3343"/>
                  <a:pt x="21466" y="3179"/>
                  <a:pt x="21260" y="3044"/>
                </a:cubicBezTo>
                <a:cubicBezTo>
                  <a:pt x="21084" y="2929"/>
                  <a:pt x="20825" y="2834"/>
                  <a:pt x="20506" y="2783"/>
                </a:cubicBezTo>
                <a:lnTo>
                  <a:pt x="20540" y="2771"/>
                </a:lnTo>
                <a:cubicBezTo>
                  <a:pt x="20142" y="2741"/>
                  <a:pt x="19752" y="2781"/>
                  <a:pt x="19445" y="2874"/>
                </a:cubicBezTo>
                <a:cubicBezTo>
                  <a:pt x="19137" y="2967"/>
                  <a:pt x="18909" y="3111"/>
                  <a:pt x="18839" y="3282"/>
                </a:cubicBezTo>
                <a:lnTo>
                  <a:pt x="17241" y="5809"/>
                </a:lnTo>
                <a:lnTo>
                  <a:pt x="16752" y="5777"/>
                </a:lnTo>
                <a:lnTo>
                  <a:pt x="16622" y="5768"/>
                </a:lnTo>
                <a:lnTo>
                  <a:pt x="18282" y="1684"/>
                </a:lnTo>
                <a:cubicBezTo>
                  <a:pt x="18352" y="1512"/>
                  <a:pt x="18251" y="1346"/>
                  <a:pt x="18037" y="1214"/>
                </a:cubicBezTo>
                <a:cubicBezTo>
                  <a:pt x="17823" y="1082"/>
                  <a:pt x="17496" y="983"/>
                  <a:pt x="17098" y="952"/>
                </a:cubicBezTo>
                <a:lnTo>
                  <a:pt x="16942" y="941"/>
                </a:lnTo>
                <a:cubicBezTo>
                  <a:pt x="16544" y="910"/>
                  <a:pt x="16161" y="953"/>
                  <a:pt x="15854" y="1046"/>
                </a:cubicBezTo>
                <a:cubicBezTo>
                  <a:pt x="15546" y="1140"/>
                  <a:pt x="15319" y="1283"/>
                  <a:pt x="15249" y="1455"/>
                </a:cubicBezTo>
                <a:lnTo>
                  <a:pt x="13582" y="5571"/>
                </a:lnTo>
                <a:lnTo>
                  <a:pt x="12977" y="5539"/>
                </a:lnTo>
                <a:lnTo>
                  <a:pt x="13582" y="703"/>
                </a:lnTo>
                <a:cubicBezTo>
                  <a:pt x="13625" y="529"/>
                  <a:pt x="13499" y="364"/>
                  <a:pt x="13263" y="238"/>
                </a:cubicBezTo>
                <a:cubicBezTo>
                  <a:pt x="13027" y="112"/>
                  <a:pt x="12685" y="27"/>
                  <a:pt x="12283" y="9"/>
                </a:cubicBezTo>
                <a:lnTo>
                  <a:pt x="12120" y="3"/>
                </a:lnTo>
                <a:close/>
              </a:path>
            </a:pathLst>
          </a:custGeom>
          <a:solidFill>
            <a:schemeClr val="bg1">
              <a:lumMod val="85000"/>
            </a:schemeClr>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sp>
        <p:nvSpPr>
          <p:cNvPr id="37" name="Shape 46486">
            <a:extLst>
              <a:ext uri="{FF2B5EF4-FFF2-40B4-BE49-F238E27FC236}">
                <a16:creationId xmlns:a16="http://schemas.microsoft.com/office/drawing/2014/main" id="{92809B15-444A-1C46-AD65-DCBA4FC18D57}"/>
              </a:ext>
            </a:extLst>
          </p:cNvPr>
          <p:cNvSpPr/>
          <p:nvPr/>
        </p:nvSpPr>
        <p:spPr>
          <a:xfrm>
            <a:off x="5733622" y="5060450"/>
            <a:ext cx="759846" cy="1797533"/>
          </a:xfrm>
          <a:custGeom>
            <a:avLst/>
            <a:gdLst/>
            <a:ahLst/>
            <a:cxnLst>
              <a:cxn ang="0">
                <a:pos x="wd2" y="hd2"/>
              </a:cxn>
              <a:cxn ang="5400000">
                <a:pos x="wd2" y="hd2"/>
              </a:cxn>
              <a:cxn ang="10800000">
                <a:pos x="wd2" y="hd2"/>
              </a:cxn>
              <a:cxn ang="16200000">
                <a:pos x="wd2" y="hd2"/>
              </a:cxn>
            </a:cxnLst>
            <a:rect l="0" t="0" r="r" b="b"/>
            <a:pathLst>
              <a:path w="21502" h="21584" extrusionOk="0">
                <a:moveTo>
                  <a:pt x="10379" y="3"/>
                </a:moveTo>
                <a:cubicBezTo>
                  <a:pt x="9825" y="-16"/>
                  <a:pt x="9301" y="42"/>
                  <a:pt x="8899" y="149"/>
                </a:cubicBezTo>
                <a:cubicBezTo>
                  <a:pt x="8497" y="257"/>
                  <a:pt x="8217" y="414"/>
                  <a:pt x="8158" y="598"/>
                </a:cubicBezTo>
                <a:lnTo>
                  <a:pt x="7353" y="5674"/>
                </a:lnTo>
                <a:lnTo>
                  <a:pt x="6548" y="5642"/>
                </a:lnTo>
                <a:lnTo>
                  <a:pt x="4742" y="1849"/>
                </a:lnTo>
                <a:cubicBezTo>
                  <a:pt x="4684" y="1665"/>
                  <a:pt x="4411" y="1506"/>
                  <a:pt x="4010" y="1398"/>
                </a:cubicBezTo>
                <a:cubicBezTo>
                  <a:pt x="3609" y="1290"/>
                  <a:pt x="3084" y="1233"/>
                  <a:pt x="2530" y="1252"/>
                </a:cubicBezTo>
                <a:lnTo>
                  <a:pt x="2310" y="1260"/>
                </a:lnTo>
                <a:cubicBezTo>
                  <a:pt x="1756" y="1280"/>
                  <a:pt x="1277" y="1373"/>
                  <a:pt x="952" y="1506"/>
                </a:cubicBezTo>
                <a:cubicBezTo>
                  <a:pt x="627" y="1639"/>
                  <a:pt x="455" y="1811"/>
                  <a:pt x="513" y="1995"/>
                </a:cubicBezTo>
                <a:lnTo>
                  <a:pt x="2823" y="7412"/>
                </a:lnTo>
                <a:cubicBezTo>
                  <a:pt x="1716" y="7352"/>
                  <a:pt x="629" y="7551"/>
                  <a:pt x="187" y="7893"/>
                </a:cubicBezTo>
                <a:cubicBezTo>
                  <a:pt x="-17" y="8052"/>
                  <a:pt x="-61" y="8233"/>
                  <a:pt x="90" y="8407"/>
                </a:cubicBezTo>
                <a:cubicBezTo>
                  <a:pt x="749" y="9197"/>
                  <a:pt x="1568" y="9973"/>
                  <a:pt x="2530" y="10729"/>
                </a:cubicBezTo>
                <a:cubicBezTo>
                  <a:pt x="3056" y="11142"/>
                  <a:pt x="3627" y="11550"/>
                  <a:pt x="4401" y="11918"/>
                </a:cubicBezTo>
                <a:cubicBezTo>
                  <a:pt x="4783" y="12100"/>
                  <a:pt x="5214" y="12271"/>
                  <a:pt x="5533" y="12466"/>
                </a:cubicBezTo>
                <a:cubicBezTo>
                  <a:pt x="5966" y="12731"/>
                  <a:pt x="6178" y="13030"/>
                  <a:pt x="6147" y="13331"/>
                </a:cubicBezTo>
                <a:lnTo>
                  <a:pt x="5222" y="21584"/>
                </a:lnTo>
                <a:lnTo>
                  <a:pt x="18342" y="21584"/>
                </a:lnTo>
                <a:lnTo>
                  <a:pt x="17691" y="13333"/>
                </a:lnTo>
                <a:cubicBezTo>
                  <a:pt x="17751" y="13178"/>
                  <a:pt x="17865" y="13026"/>
                  <a:pt x="18033" y="12880"/>
                </a:cubicBezTo>
                <a:cubicBezTo>
                  <a:pt x="18165" y="12765"/>
                  <a:pt x="18329" y="12655"/>
                  <a:pt x="18496" y="12546"/>
                </a:cubicBezTo>
                <a:cubicBezTo>
                  <a:pt x="19413" y="11948"/>
                  <a:pt x="20442" y="11366"/>
                  <a:pt x="20945" y="10696"/>
                </a:cubicBezTo>
                <a:cubicBezTo>
                  <a:pt x="21238" y="10306"/>
                  <a:pt x="21322" y="9898"/>
                  <a:pt x="21376" y="9494"/>
                </a:cubicBezTo>
                <a:cubicBezTo>
                  <a:pt x="21514" y="8444"/>
                  <a:pt x="21539" y="7395"/>
                  <a:pt x="21449" y="6345"/>
                </a:cubicBezTo>
                <a:cubicBezTo>
                  <a:pt x="21449" y="6159"/>
                  <a:pt x="21228" y="5993"/>
                  <a:pt x="20863" y="5872"/>
                </a:cubicBezTo>
                <a:cubicBezTo>
                  <a:pt x="20498" y="5750"/>
                  <a:pt x="19989" y="5674"/>
                  <a:pt x="19432" y="5674"/>
                </a:cubicBezTo>
                <a:lnTo>
                  <a:pt x="19212" y="5674"/>
                </a:lnTo>
                <a:cubicBezTo>
                  <a:pt x="18933" y="5673"/>
                  <a:pt x="18665" y="5691"/>
                  <a:pt x="18423" y="5726"/>
                </a:cubicBezTo>
                <a:cubicBezTo>
                  <a:pt x="18184" y="5759"/>
                  <a:pt x="17968" y="5809"/>
                  <a:pt x="17789" y="5872"/>
                </a:cubicBezTo>
                <a:cubicBezTo>
                  <a:pt x="17563" y="5950"/>
                  <a:pt x="17404" y="6047"/>
                  <a:pt x="17325" y="6153"/>
                </a:cubicBezTo>
                <a:lnTo>
                  <a:pt x="16593" y="6123"/>
                </a:lnTo>
                <a:lnTo>
                  <a:pt x="18879" y="1787"/>
                </a:lnTo>
                <a:cubicBezTo>
                  <a:pt x="18975" y="1605"/>
                  <a:pt x="18841" y="1428"/>
                  <a:pt x="18545" y="1287"/>
                </a:cubicBezTo>
                <a:cubicBezTo>
                  <a:pt x="18250" y="1147"/>
                  <a:pt x="17792" y="1044"/>
                  <a:pt x="17244" y="1012"/>
                </a:cubicBezTo>
                <a:lnTo>
                  <a:pt x="17032" y="998"/>
                </a:lnTo>
                <a:cubicBezTo>
                  <a:pt x="16484" y="966"/>
                  <a:pt x="15944" y="1010"/>
                  <a:pt x="15520" y="1109"/>
                </a:cubicBezTo>
                <a:cubicBezTo>
                  <a:pt x="15095" y="1208"/>
                  <a:pt x="14787" y="1362"/>
                  <a:pt x="14690" y="1544"/>
                </a:cubicBezTo>
                <a:lnTo>
                  <a:pt x="12396" y="5915"/>
                </a:lnTo>
                <a:lnTo>
                  <a:pt x="11558" y="5880"/>
                </a:lnTo>
                <a:lnTo>
                  <a:pt x="12396" y="747"/>
                </a:lnTo>
                <a:cubicBezTo>
                  <a:pt x="12454" y="563"/>
                  <a:pt x="12282" y="388"/>
                  <a:pt x="11957" y="255"/>
                </a:cubicBezTo>
                <a:cubicBezTo>
                  <a:pt x="11631" y="121"/>
                  <a:pt x="11153" y="28"/>
                  <a:pt x="10599" y="9"/>
                </a:cubicBezTo>
                <a:lnTo>
                  <a:pt x="10379" y="3"/>
                </a:lnTo>
                <a:close/>
              </a:path>
            </a:pathLst>
          </a:custGeom>
          <a:solidFill>
            <a:schemeClr val="bg1">
              <a:lumMod val="85000"/>
            </a:schemeClr>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sp>
        <p:nvSpPr>
          <p:cNvPr id="29" name="Shape 46488">
            <a:extLst>
              <a:ext uri="{FF2B5EF4-FFF2-40B4-BE49-F238E27FC236}">
                <a16:creationId xmlns:a16="http://schemas.microsoft.com/office/drawing/2014/main" id="{10812663-49DB-8544-A992-5B1029F73BD4}"/>
              </a:ext>
            </a:extLst>
          </p:cNvPr>
          <p:cNvSpPr/>
          <p:nvPr/>
        </p:nvSpPr>
        <p:spPr>
          <a:xfrm rot="5400000" flipH="1">
            <a:off x="718310" y="2654671"/>
            <a:ext cx="2254962" cy="1909504"/>
          </a:xfrm>
          <a:custGeom>
            <a:avLst/>
            <a:gdLst/>
            <a:ahLst/>
            <a:cxnLst>
              <a:cxn ang="0">
                <a:pos x="wd2" y="hd2"/>
              </a:cxn>
              <a:cxn ang="5400000">
                <a:pos x="wd2" y="hd2"/>
              </a:cxn>
              <a:cxn ang="10800000">
                <a:pos x="wd2" y="hd2"/>
              </a:cxn>
              <a:cxn ang="16200000">
                <a:pos x="wd2" y="hd2"/>
              </a:cxn>
            </a:cxnLst>
            <a:rect l="0" t="0" r="r" b="b"/>
            <a:pathLst>
              <a:path w="21600" h="21600" extrusionOk="0">
                <a:moveTo>
                  <a:pt x="4503" y="0"/>
                </a:moveTo>
                <a:cubicBezTo>
                  <a:pt x="3064" y="0"/>
                  <a:pt x="1896" y="1280"/>
                  <a:pt x="1896" y="2858"/>
                </a:cubicBezTo>
                <a:lnTo>
                  <a:pt x="1896" y="9446"/>
                </a:lnTo>
                <a:lnTo>
                  <a:pt x="0" y="10876"/>
                </a:lnTo>
                <a:lnTo>
                  <a:pt x="1896" y="12312"/>
                </a:lnTo>
                <a:lnTo>
                  <a:pt x="1896" y="18742"/>
                </a:lnTo>
                <a:cubicBezTo>
                  <a:pt x="1896" y="20320"/>
                  <a:pt x="3064" y="21600"/>
                  <a:pt x="4503" y="21600"/>
                </a:cubicBezTo>
                <a:lnTo>
                  <a:pt x="18993" y="21600"/>
                </a:lnTo>
                <a:cubicBezTo>
                  <a:pt x="20432" y="21600"/>
                  <a:pt x="21600" y="20320"/>
                  <a:pt x="21600" y="18742"/>
                </a:cubicBezTo>
                <a:lnTo>
                  <a:pt x="21600" y="2858"/>
                </a:lnTo>
                <a:cubicBezTo>
                  <a:pt x="21600" y="1280"/>
                  <a:pt x="20432" y="0"/>
                  <a:pt x="18993" y="0"/>
                </a:cubicBezTo>
                <a:lnTo>
                  <a:pt x="4503" y="0"/>
                </a:lnTo>
                <a:close/>
              </a:path>
            </a:pathLst>
          </a:custGeom>
          <a:solidFill>
            <a:schemeClr val="accent1"/>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25" name="Shape 46493">
            <a:extLst>
              <a:ext uri="{FF2B5EF4-FFF2-40B4-BE49-F238E27FC236}">
                <a16:creationId xmlns:a16="http://schemas.microsoft.com/office/drawing/2014/main" id="{FEE676C4-64DA-8045-83AB-D66EA1A9D4AC}"/>
              </a:ext>
            </a:extLst>
          </p:cNvPr>
          <p:cNvSpPr/>
          <p:nvPr/>
        </p:nvSpPr>
        <p:spPr>
          <a:xfrm rot="5400000" flipH="1">
            <a:off x="2832424" y="2698640"/>
            <a:ext cx="2254960" cy="1821564"/>
          </a:xfrm>
          <a:custGeom>
            <a:avLst/>
            <a:gdLst/>
            <a:ahLst/>
            <a:cxnLst>
              <a:cxn ang="0">
                <a:pos x="wd2" y="hd2"/>
              </a:cxn>
              <a:cxn ang="5400000">
                <a:pos x="wd2" y="hd2"/>
              </a:cxn>
              <a:cxn ang="10800000">
                <a:pos x="wd2" y="hd2"/>
              </a:cxn>
              <a:cxn ang="16200000">
                <a:pos x="wd2" y="hd2"/>
              </a:cxn>
            </a:cxnLst>
            <a:rect l="0" t="0" r="r" b="b"/>
            <a:pathLst>
              <a:path w="21600" h="21600" extrusionOk="0">
                <a:moveTo>
                  <a:pt x="4503" y="0"/>
                </a:moveTo>
                <a:cubicBezTo>
                  <a:pt x="3064" y="0"/>
                  <a:pt x="1896" y="1280"/>
                  <a:pt x="1896" y="2858"/>
                </a:cubicBezTo>
                <a:lnTo>
                  <a:pt x="1896" y="9446"/>
                </a:lnTo>
                <a:lnTo>
                  <a:pt x="0" y="10876"/>
                </a:lnTo>
                <a:lnTo>
                  <a:pt x="1896" y="12312"/>
                </a:lnTo>
                <a:lnTo>
                  <a:pt x="1896" y="18742"/>
                </a:lnTo>
                <a:cubicBezTo>
                  <a:pt x="1896" y="20320"/>
                  <a:pt x="3064" y="21600"/>
                  <a:pt x="4503" y="21600"/>
                </a:cubicBezTo>
                <a:lnTo>
                  <a:pt x="18993" y="21600"/>
                </a:lnTo>
                <a:cubicBezTo>
                  <a:pt x="20432" y="21600"/>
                  <a:pt x="21600" y="20320"/>
                  <a:pt x="21600" y="18742"/>
                </a:cubicBezTo>
                <a:lnTo>
                  <a:pt x="21600" y="2858"/>
                </a:lnTo>
                <a:cubicBezTo>
                  <a:pt x="21600" y="1280"/>
                  <a:pt x="20432" y="0"/>
                  <a:pt x="18993" y="0"/>
                </a:cubicBezTo>
                <a:lnTo>
                  <a:pt x="4503" y="0"/>
                </a:lnTo>
                <a:close/>
              </a:path>
            </a:pathLst>
          </a:custGeom>
          <a:solidFill>
            <a:schemeClr val="accent2"/>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21" name="Shape 46498">
            <a:extLst>
              <a:ext uri="{FF2B5EF4-FFF2-40B4-BE49-F238E27FC236}">
                <a16:creationId xmlns:a16="http://schemas.microsoft.com/office/drawing/2014/main" id="{53AAEBB2-B12E-A84F-8523-B894E8AC61DC}"/>
              </a:ext>
            </a:extLst>
          </p:cNvPr>
          <p:cNvSpPr/>
          <p:nvPr/>
        </p:nvSpPr>
        <p:spPr>
          <a:xfrm rot="5400000" flipH="1">
            <a:off x="4912105" y="2733071"/>
            <a:ext cx="2254958" cy="1752699"/>
          </a:xfrm>
          <a:custGeom>
            <a:avLst/>
            <a:gdLst/>
            <a:ahLst/>
            <a:cxnLst>
              <a:cxn ang="0">
                <a:pos x="wd2" y="hd2"/>
              </a:cxn>
              <a:cxn ang="5400000">
                <a:pos x="wd2" y="hd2"/>
              </a:cxn>
              <a:cxn ang="10800000">
                <a:pos x="wd2" y="hd2"/>
              </a:cxn>
              <a:cxn ang="16200000">
                <a:pos x="wd2" y="hd2"/>
              </a:cxn>
            </a:cxnLst>
            <a:rect l="0" t="0" r="r" b="b"/>
            <a:pathLst>
              <a:path w="21600" h="21600" extrusionOk="0">
                <a:moveTo>
                  <a:pt x="4503" y="0"/>
                </a:moveTo>
                <a:cubicBezTo>
                  <a:pt x="3064" y="0"/>
                  <a:pt x="1896" y="1280"/>
                  <a:pt x="1896" y="2858"/>
                </a:cubicBezTo>
                <a:lnTo>
                  <a:pt x="1896" y="9446"/>
                </a:lnTo>
                <a:lnTo>
                  <a:pt x="0" y="10876"/>
                </a:lnTo>
                <a:lnTo>
                  <a:pt x="1896" y="12312"/>
                </a:lnTo>
                <a:lnTo>
                  <a:pt x="1896" y="18742"/>
                </a:lnTo>
                <a:cubicBezTo>
                  <a:pt x="1896" y="20320"/>
                  <a:pt x="3064" y="21600"/>
                  <a:pt x="4503" y="21600"/>
                </a:cubicBezTo>
                <a:lnTo>
                  <a:pt x="18993" y="21600"/>
                </a:lnTo>
                <a:cubicBezTo>
                  <a:pt x="20432" y="21600"/>
                  <a:pt x="21600" y="20320"/>
                  <a:pt x="21600" y="18742"/>
                </a:cubicBezTo>
                <a:lnTo>
                  <a:pt x="21600" y="2858"/>
                </a:lnTo>
                <a:cubicBezTo>
                  <a:pt x="21600" y="1280"/>
                  <a:pt x="20432" y="0"/>
                  <a:pt x="18993" y="0"/>
                </a:cubicBezTo>
                <a:lnTo>
                  <a:pt x="4503" y="0"/>
                </a:lnTo>
                <a:close/>
              </a:path>
            </a:pathLst>
          </a:custGeom>
          <a:solidFill>
            <a:schemeClr val="accent3"/>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17" name="Shape 46503">
            <a:extLst>
              <a:ext uri="{FF2B5EF4-FFF2-40B4-BE49-F238E27FC236}">
                <a16:creationId xmlns:a16="http://schemas.microsoft.com/office/drawing/2014/main" id="{1FD76EB9-0674-F740-8D52-332D4F62C2D2}"/>
              </a:ext>
            </a:extLst>
          </p:cNvPr>
          <p:cNvSpPr/>
          <p:nvPr/>
        </p:nvSpPr>
        <p:spPr>
          <a:xfrm rot="5400000" flipH="1">
            <a:off x="7126602" y="2676654"/>
            <a:ext cx="2254957" cy="1865534"/>
          </a:xfrm>
          <a:custGeom>
            <a:avLst/>
            <a:gdLst/>
            <a:ahLst/>
            <a:cxnLst>
              <a:cxn ang="0">
                <a:pos x="wd2" y="hd2"/>
              </a:cxn>
              <a:cxn ang="5400000">
                <a:pos x="wd2" y="hd2"/>
              </a:cxn>
              <a:cxn ang="10800000">
                <a:pos x="wd2" y="hd2"/>
              </a:cxn>
              <a:cxn ang="16200000">
                <a:pos x="wd2" y="hd2"/>
              </a:cxn>
            </a:cxnLst>
            <a:rect l="0" t="0" r="r" b="b"/>
            <a:pathLst>
              <a:path w="21600" h="21600" extrusionOk="0">
                <a:moveTo>
                  <a:pt x="4503" y="0"/>
                </a:moveTo>
                <a:cubicBezTo>
                  <a:pt x="3064" y="0"/>
                  <a:pt x="1896" y="1280"/>
                  <a:pt x="1896" y="2858"/>
                </a:cubicBezTo>
                <a:lnTo>
                  <a:pt x="1896" y="9446"/>
                </a:lnTo>
                <a:lnTo>
                  <a:pt x="0" y="10876"/>
                </a:lnTo>
                <a:lnTo>
                  <a:pt x="1896" y="12312"/>
                </a:lnTo>
                <a:lnTo>
                  <a:pt x="1896" y="18742"/>
                </a:lnTo>
                <a:cubicBezTo>
                  <a:pt x="1896" y="20320"/>
                  <a:pt x="3064" y="21600"/>
                  <a:pt x="4503" y="21600"/>
                </a:cubicBezTo>
                <a:lnTo>
                  <a:pt x="18993" y="21600"/>
                </a:lnTo>
                <a:cubicBezTo>
                  <a:pt x="20432" y="21600"/>
                  <a:pt x="21600" y="20320"/>
                  <a:pt x="21600" y="18742"/>
                </a:cubicBezTo>
                <a:lnTo>
                  <a:pt x="21600" y="2858"/>
                </a:lnTo>
                <a:cubicBezTo>
                  <a:pt x="21600" y="1280"/>
                  <a:pt x="20432" y="0"/>
                  <a:pt x="18993" y="0"/>
                </a:cubicBezTo>
                <a:lnTo>
                  <a:pt x="4503" y="0"/>
                </a:lnTo>
                <a:close/>
              </a:path>
            </a:pathLst>
          </a:custGeom>
          <a:solidFill>
            <a:schemeClr val="accent4"/>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13" name="Shape 46508">
            <a:extLst>
              <a:ext uri="{FF2B5EF4-FFF2-40B4-BE49-F238E27FC236}">
                <a16:creationId xmlns:a16="http://schemas.microsoft.com/office/drawing/2014/main" id="{08326090-AF98-7C47-9618-41CF0438136C}"/>
              </a:ext>
            </a:extLst>
          </p:cNvPr>
          <p:cNvSpPr/>
          <p:nvPr/>
        </p:nvSpPr>
        <p:spPr>
          <a:xfrm rot="5400000" flipH="1">
            <a:off x="9240715" y="2676653"/>
            <a:ext cx="2254956" cy="1865534"/>
          </a:xfrm>
          <a:custGeom>
            <a:avLst/>
            <a:gdLst/>
            <a:ahLst/>
            <a:cxnLst>
              <a:cxn ang="0">
                <a:pos x="wd2" y="hd2"/>
              </a:cxn>
              <a:cxn ang="5400000">
                <a:pos x="wd2" y="hd2"/>
              </a:cxn>
              <a:cxn ang="10800000">
                <a:pos x="wd2" y="hd2"/>
              </a:cxn>
              <a:cxn ang="16200000">
                <a:pos x="wd2" y="hd2"/>
              </a:cxn>
            </a:cxnLst>
            <a:rect l="0" t="0" r="r" b="b"/>
            <a:pathLst>
              <a:path w="21600" h="21600" extrusionOk="0">
                <a:moveTo>
                  <a:pt x="4503" y="0"/>
                </a:moveTo>
                <a:cubicBezTo>
                  <a:pt x="3064" y="0"/>
                  <a:pt x="1896" y="1280"/>
                  <a:pt x="1896" y="2858"/>
                </a:cubicBezTo>
                <a:lnTo>
                  <a:pt x="1896" y="9446"/>
                </a:lnTo>
                <a:lnTo>
                  <a:pt x="0" y="10876"/>
                </a:lnTo>
                <a:lnTo>
                  <a:pt x="1896" y="12312"/>
                </a:lnTo>
                <a:lnTo>
                  <a:pt x="1896" y="18742"/>
                </a:lnTo>
                <a:cubicBezTo>
                  <a:pt x="1896" y="20320"/>
                  <a:pt x="3064" y="21600"/>
                  <a:pt x="4503" y="21600"/>
                </a:cubicBezTo>
                <a:lnTo>
                  <a:pt x="18993" y="21600"/>
                </a:lnTo>
                <a:cubicBezTo>
                  <a:pt x="20432" y="21600"/>
                  <a:pt x="21600" y="20320"/>
                  <a:pt x="21600" y="18742"/>
                </a:cubicBezTo>
                <a:lnTo>
                  <a:pt x="21600" y="2858"/>
                </a:lnTo>
                <a:cubicBezTo>
                  <a:pt x="21600" y="1280"/>
                  <a:pt x="20432" y="0"/>
                  <a:pt x="18993" y="0"/>
                </a:cubicBezTo>
                <a:lnTo>
                  <a:pt x="4503" y="0"/>
                </a:lnTo>
                <a:close/>
              </a:path>
            </a:pathLst>
          </a:custGeom>
          <a:solidFill>
            <a:schemeClr val="accent5"/>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40" name="TextBox 39">
            <a:extLst>
              <a:ext uri="{FF2B5EF4-FFF2-40B4-BE49-F238E27FC236}">
                <a16:creationId xmlns:a16="http://schemas.microsoft.com/office/drawing/2014/main" id="{4F7C04F3-7CCE-184B-8FEF-62BA96BA43D7}"/>
              </a:ext>
            </a:extLst>
          </p:cNvPr>
          <p:cNvSpPr txBox="1"/>
          <p:nvPr/>
        </p:nvSpPr>
        <p:spPr>
          <a:xfrm>
            <a:off x="1299038" y="306186"/>
            <a:ext cx="9593973" cy="553998"/>
          </a:xfrm>
          <a:prstGeom prst="rect">
            <a:avLst/>
          </a:prstGeom>
          <a:noFill/>
        </p:spPr>
        <p:txBody>
          <a:bodyPr wrap="none" rtlCol="0">
            <a:spAutoFit/>
          </a:bodyPr>
          <a:lstStyle/>
          <a:p>
            <a:pPr algn="ctr"/>
            <a:r>
              <a:rPr lang="en-US" sz="3000" b="1" dirty="0">
                <a:solidFill>
                  <a:schemeClr val="tx2"/>
                </a:solidFill>
                <a:latin typeface="Poppins" pitchFamily="2" charset="77"/>
                <a:cs typeface="Poppins" pitchFamily="2" charset="77"/>
              </a:rPr>
              <a:t>5 Key Issues When Considering Reductions in Child Welfare</a:t>
            </a:r>
          </a:p>
        </p:txBody>
      </p:sp>
      <p:sp>
        <p:nvSpPr>
          <p:cNvPr id="42" name="TextBox 41">
            <a:extLst>
              <a:ext uri="{FF2B5EF4-FFF2-40B4-BE49-F238E27FC236}">
                <a16:creationId xmlns:a16="http://schemas.microsoft.com/office/drawing/2014/main" id="{BF9C1183-9A21-7640-8E50-2EB1BBECCD4D}"/>
              </a:ext>
            </a:extLst>
          </p:cNvPr>
          <p:cNvSpPr txBox="1"/>
          <p:nvPr/>
        </p:nvSpPr>
        <p:spPr>
          <a:xfrm>
            <a:off x="1597966" y="2486715"/>
            <a:ext cx="495650" cy="461665"/>
          </a:xfrm>
          <a:prstGeom prst="rect">
            <a:avLst/>
          </a:prstGeom>
          <a:noFill/>
        </p:spPr>
        <p:txBody>
          <a:bodyPr wrap="none" rtlCol="0" anchor="ctr" anchorCtr="0">
            <a:spAutoFit/>
          </a:bodyPr>
          <a:lstStyle/>
          <a:p>
            <a:pPr algn="ctr"/>
            <a:r>
              <a:rPr lang="en-US" sz="2400" b="1" dirty="0">
                <a:solidFill>
                  <a:schemeClr val="bg1"/>
                </a:solidFill>
                <a:latin typeface="Poppins" pitchFamily="2" charset="77"/>
                <a:ea typeface="League Spartan" charset="0"/>
                <a:cs typeface="Poppins" pitchFamily="2" charset="77"/>
              </a:rPr>
              <a:t>01</a:t>
            </a:r>
          </a:p>
        </p:txBody>
      </p:sp>
      <p:sp>
        <p:nvSpPr>
          <p:cNvPr id="43" name="Subtitle 2">
            <a:extLst>
              <a:ext uri="{FF2B5EF4-FFF2-40B4-BE49-F238E27FC236}">
                <a16:creationId xmlns:a16="http://schemas.microsoft.com/office/drawing/2014/main" id="{9E04BE31-E134-F741-8D6A-829FEAE78D89}"/>
              </a:ext>
            </a:extLst>
          </p:cNvPr>
          <p:cNvSpPr txBox="1">
            <a:spLocks/>
          </p:cNvSpPr>
          <p:nvPr/>
        </p:nvSpPr>
        <p:spPr>
          <a:xfrm>
            <a:off x="1043143" y="2924186"/>
            <a:ext cx="1573629" cy="1431161"/>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6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Child Welfare Staff are Reimbursed through Federal and State funding</a:t>
            </a:r>
          </a:p>
        </p:txBody>
      </p:sp>
      <p:sp>
        <p:nvSpPr>
          <p:cNvPr id="44" name="TextBox 43">
            <a:extLst>
              <a:ext uri="{FF2B5EF4-FFF2-40B4-BE49-F238E27FC236}">
                <a16:creationId xmlns:a16="http://schemas.microsoft.com/office/drawing/2014/main" id="{6F1AE85B-0655-1242-B733-FECDCB3D4CAB}"/>
              </a:ext>
            </a:extLst>
          </p:cNvPr>
          <p:cNvSpPr txBox="1"/>
          <p:nvPr/>
        </p:nvSpPr>
        <p:spPr>
          <a:xfrm>
            <a:off x="3712079" y="2484328"/>
            <a:ext cx="495650" cy="461665"/>
          </a:xfrm>
          <a:prstGeom prst="rect">
            <a:avLst/>
          </a:prstGeom>
          <a:noFill/>
        </p:spPr>
        <p:txBody>
          <a:bodyPr wrap="none" rtlCol="0" anchor="ctr" anchorCtr="0">
            <a:spAutoFit/>
          </a:bodyPr>
          <a:lstStyle/>
          <a:p>
            <a:pPr algn="ctr"/>
            <a:r>
              <a:rPr lang="en-US" sz="2400" b="1" dirty="0">
                <a:solidFill>
                  <a:schemeClr val="bg1"/>
                </a:solidFill>
                <a:latin typeface="Poppins" pitchFamily="2" charset="77"/>
                <a:ea typeface="League Spartan" charset="0"/>
                <a:cs typeface="Poppins" pitchFamily="2" charset="77"/>
              </a:rPr>
              <a:t>02</a:t>
            </a:r>
          </a:p>
        </p:txBody>
      </p:sp>
      <p:sp>
        <p:nvSpPr>
          <p:cNvPr id="45" name="Subtitle 2">
            <a:extLst>
              <a:ext uri="{FF2B5EF4-FFF2-40B4-BE49-F238E27FC236}">
                <a16:creationId xmlns:a16="http://schemas.microsoft.com/office/drawing/2014/main" id="{E6185969-8D61-7B44-81BA-1A39E409BD7F}"/>
              </a:ext>
            </a:extLst>
          </p:cNvPr>
          <p:cNvSpPr txBox="1">
            <a:spLocks/>
          </p:cNvSpPr>
          <p:nvPr/>
        </p:nvSpPr>
        <p:spPr>
          <a:xfrm>
            <a:off x="3186172" y="2988900"/>
            <a:ext cx="1573629" cy="1200329"/>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6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Reductions in Staff WILL INCREASE Foster Care Costs </a:t>
            </a:r>
          </a:p>
        </p:txBody>
      </p:sp>
      <p:sp>
        <p:nvSpPr>
          <p:cNvPr id="46" name="TextBox 45">
            <a:extLst>
              <a:ext uri="{FF2B5EF4-FFF2-40B4-BE49-F238E27FC236}">
                <a16:creationId xmlns:a16="http://schemas.microsoft.com/office/drawing/2014/main" id="{18E7B676-4447-9140-B76F-274D79DA6A9B}"/>
              </a:ext>
            </a:extLst>
          </p:cNvPr>
          <p:cNvSpPr txBox="1"/>
          <p:nvPr/>
        </p:nvSpPr>
        <p:spPr>
          <a:xfrm>
            <a:off x="5831515" y="2475383"/>
            <a:ext cx="495650" cy="461665"/>
          </a:xfrm>
          <a:prstGeom prst="rect">
            <a:avLst/>
          </a:prstGeom>
          <a:noFill/>
        </p:spPr>
        <p:txBody>
          <a:bodyPr wrap="none" rtlCol="0" anchor="ctr" anchorCtr="0">
            <a:spAutoFit/>
          </a:bodyPr>
          <a:lstStyle/>
          <a:p>
            <a:pPr algn="ctr"/>
            <a:r>
              <a:rPr lang="en-US" sz="2400" b="1" dirty="0">
                <a:solidFill>
                  <a:schemeClr val="bg1"/>
                </a:solidFill>
                <a:latin typeface="Poppins" pitchFamily="2" charset="77"/>
                <a:ea typeface="League Spartan" charset="0"/>
                <a:cs typeface="Poppins" pitchFamily="2" charset="77"/>
              </a:rPr>
              <a:t>03</a:t>
            </a:r>
          </a:p>
        </p:txBody>
      </p:sp>
      <p:sp>
        <p:nvSpPr>
          <p:cNvPr id="48" name="TextBox 47">
            <a:extLst>
              <a:ext uri="{FF2B5EF4-FFF2-40B4-BE49-F238E27FC236}">
                <a16:creationId xmlns:a16="http://schemas.microsoft.com/office/drawing/2014/main" id="{B780429E-E885-3348-A2FA-5A16F0DD50CD}"/>
              </a:ext>
            </a:extLst>
          </p:cNvPr>
          <p:cNvSpPr txBox="1"/>
          <p:nvPr/>
        </p:nvSpPr>
        <p:spPr>
          <a:xfrm>
            <a:off x="8019896" y="2486715"/>
            <a:ext cx="495650" cy="461665"/>
          </a:xfrm>
          <a:prstGeom prst="rect">
            <a:avLst/>
          </a:prstGeom>
          <a:noFill/>
        </p:spPr>
        <p:txBody>
          <a:bodyPr wrap="none" rtlCol="0" anchor="ctr" anchorCtr="0">
            <a:spAutoFit/>
          </a:bodyPr>
          <a:lstStyle/>
          <a:p>
            <a:pPr algn="ctr"/>
            <a:r>
              <a:rPr lang="en-US" sz="2400" b="1" dirty="0">
                <a:solidFill>
                  <a:schemeClr val="bg1"/>
                </a:solidFill>
                <a:latin typeface="Poppins" pitchFamily="2" charset="77"/>
                <a:ea typeface="League Spartan" charset="0"/>
                <a:cs typeface="Poppins" pitchFamily="2" charset="77"/>
              </a:rPr>
              <a:t>04</a:t>
            </a:r>
          </a:p>
        </p:txBody>
      </p:sp>
      <p:sp>
        <p:nvSpPr>
          <p:cNvPr id="49" name="Subtitle 2">
            <a:extLst>
              <a:ext uri="{FF2B5EF4-FFF2-40B4-BE49-F238E27FC236}">
                <a16:creationId xmlns:a16="http://schemas.microsoft.com/office/drawing/2014/main" id="{2326BED3-4FEE-D64F-BCC2-EE6BB09EAAE1}"/>
              </a:ext>
            </a:extLst>
          </p:cNvPr>
          <p:cNvSpPr txBox="1">
            <a:spLocks/>
          </p:cNvSpPr>
          <p:nvPr/>
        </p:nvSpPr>
        <p:spPr>
          <a:xfrm>
            <a:off x="5264421" y="3026421"/>
            <a:ext cx="1573629" cy="969496"/>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6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Prevention Contracts and Services are Reimbursed</a:t>
            </a:r>
          </a:p>
        </p:txBody>
      </p:sp>
      <p:sp>
        <p:nvSpPr>
          <p:cNvPr id="50" name="TextBox 49">
            <a:extLst>
              <a:ext uri="{FF2B5EF4-FFF2-40B4-BE49-F238E27FC236}">
                <a16:creationId xmlns:a16="http://schemas.microsoft.com/office/drawing/2014/main" id="{C65CD946-27A8-FB46-BC7A-297E4AC7472D}"/>
              </a:ext>
            </a:extLst>
          </p:cNvPr>
          <p:cNvSpPr txBox="1"/>
          <p:nvPr/>
        </p:nvSpPr>
        <p:spPr>
          <a:xfrm>
            <a:off x="10125063" y="2475382"/>
            <a:ext cx="495650" cy="461665"/>
          </a:xfrm>
          <a:prstGeom prst="rect">
            <a:avLst/>
          </a:prstGeom>
          <a:noFill/>
        </p:spPr>
        <p:txBody>
          <a:bodyPr wrap="none" rtlCol="0" anchor="ctr" anchorCtr="0">
            <a:spAutoFit/>
          </a:bodyPr>
          <a:lstStyle/>
          <a:p>
            <a:pPr algn="ctr"/>
            <a:r>
              <a:rPr lang="en-US" sz="2400" b="1" dirty="0">
                <a:solidFill>
                  <a:schemeClr val="bg1"/>
                </a:solidFill>
                <a:latin typeface="Poppins" pitchFamily="2" charset="77"/>
                <a:ea typeface="League Spartan" charset="0"/>
                <a:cs typeface="Poppins" pitchFamily="2" charset="77"/>
              </a:rPr>
              <a:t>05</a:t>
            </a:r>
          </a:p>
        </p:txBody>
      </p:sp>
      <p:sp>
        <p:nvSpPr>
          <p:cNvPr id="51" name="Subtitle 2">
            <a:extLst>
              <a:ext uri="{FF2B5EF4-FFF2-40B4-BE49-F238E27FC236}">
                <a16:creationId xmlns:a16="http://schemas.microsoft.com/office/drawing/2014/main" id="{F366B8C0-D7AF-D648-97E6-7D59E0356E12}"/>
              </a:ext>
            </a:extLst>
          </p:cNvPr>
          <p:cNvSpPr txBox="1">
            <a:spLocks/>
          </p:cNvSpPr>
          <p:nvPr/>
        </p:nvSpPr>
        <p:spPr>
          <a:xfrm>
            <a:off x="9592227" y="2911004"/>
            <a:ext cx="1573629" cy="1200329"/>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6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Delaying Family First Plans WILL Result in Reduced Future Revenue</a:t>
            </a:r>
          </a:p>
        </p:txBody>
      </p:sp>
      <p:sp>
        <p:nvSpPr>
          <p:cNvPr id="52" name="Subtitle 2">
            <a:extLst>
              <a:ext uri="{FF2B5EF4-FFF2-40B4-BE49-F238E27FC236}">
                <a16:creationId xmlns:a16="http://schemas.microsoft.com/office/drawing/2014/main" id="{45CFFEAB-E5EC-B242-A38F-8B96E869851B}"/>
              </a:ext>
            </a:extLst>
          </p:cNvPr>
          <p:cNvSpPr txBox="1">
            <a:spLocks/>
          </p:cNvSpPr>
          <p:nvPr/>
        </p:nvSpPr>
        <p:spPr>
          <a:xfrm>
            <a:off x="778934" y="1405323"/>
            <a:ext cx="10668000" cy="715773"/>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1750"/>
              </a:lnSpc>
            </a:pPr>
            <a:r>
              <a:rPr lang="en-US" sz="1200" dirty="0">
                <a:solidFill>
                  <a:schemeClr val="tx1"/>
                </a:solidFill>
                <a:latin typeface="Lato Light" panose="020F0502020204030203" pitchFamily="34" charset="0"/>
                <a:ea typeface="Open Sans Light" panose="020B0306030504020204" pitchFamily="34" charset="0"/>
                <a:cs typeface="Open Sans Light" panose="020B0306030504020204" pitchFamily="34" charset="0"/>
              </a:rPr>
              <a:t>It is critical during times of tremendous fiscal stress to provide key stakeholders with information to assist in making informed decisions.  These are key areas that all child welfare professionals should be prepared to discuss and educate key decision makers in their County to ensure that any adjustments to their child welfare divisions have minimal impact on operations.  </a:t>
            </a:r>
          </a:p>
        </p:txBody>
      </p:sp>
      <p:sp>
        <p:nvSpPr>
          <p:cNvPr id="24" name="Subtitle 2">
            <a:extLst>
              <a:ext uri="{FF2B5EF4-FFF2-40B4-BE49-F238E27FC236}">
                <a16:creationId xmlns:a16="http://schemas.microsoft.com/office/drawing/2014/main" id="{258E7AD5-71C7-4928-8E0C-2A5AF81D61A2}"/>
              </a:ext>
            </a:extLst>
          </p:cNvPr>
          <p:cNvSpPr txBox="1">
            <a:spLocks/>
          </p:cNvSpPr>
          <p:nvPr/>
        </p:nvSpPr>
        <p:spPr>
          <a:xfrm>
            <a:off x="7409994" y="2956352"/>
            <a:ext cx="1683649" cy="1200329"/>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6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Cuts WILL impact outcomes for children in the foster care system</a:t>
            </a:r>
          </a:p>
        </p:txBody>
      </p:sp>
    </p:spTree>
    <p:extLst>
      <p:ext uri="{BB962C8B-B14F-4D97-AF65-F5344CB8AC3E}">
        <p14:creationId xmlns:p14="http://schemas.microsoft.com/office/powerpoint/2010/main" val="4277650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D64CDBDC-786F-4533-AE31-03508797AE74}"/>
              </a:ext>
            </a:extLst>
          </p:cNvPr>
          <p:cNvGraphicFramePr/>
          <p:nvPr>
            <p:extLst>
              <p:ext uri="{D42A27DB-BD31-4B8C-83A1-F6EECF244321}">
                <p14:modId xmlns:p14="http://schemas.microsoft.com/office/powerpoint/2010/main" val="691468168"/>
              </p:ext>
            </p:extLst>
          </p:nvPr>
        </p:nvGraphicFramePr>
        <p:xfrm>
          <a:off x="0" y="1053692"/>
          <a:ext cx="6855846" cy="4835345"/>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a:extLst>
              <a:ext uri="{FF2B5EF4-FFF2-40B4-BE49-F238E27FC236}">
                <a16:creationId xmlns:a16="http://schemas.microsoft.com/office/drawing/2014/main" id="{86DE94AD-7BDF-430A-AAD1-34BC08627444}"/>
              </a:ext>
            </a:extLst>
          </p:cNvPr>
          <p:cNvSpPr txBox="1"/>
          <p:nvPr/>
        </p:nvSpPr>
        <p:spPr>
          <a:xfrm>
            <a:off x="762000" y="306186"/>
            <a:ext cx="6590587" cy="553998"/>
          </a:xfrm>
          <a:prstGeom prst="rect">
            <a:avLst/>
          </a:prstGeom>
          <a:noFill/>
        </p:spPr>
        <p:txBody>
          <a:bodyPr wrap="none" rtlCol="0" anchor="t">
            <a:spAutoFit/>
          </a:bodyPr>
          <a:lstStyle/>
          <a:p>
            <a:r>
              <a:rPr lang="en-US" sz="3000" b="1" dirty="0">
                <a:solidFill>
                  <a:schemeClr val="tx2"/>
                </a:solidFill>
                <a:latin typeface="Open Sans" panose="020B0606030504020204" pitchFamily="34" charset="0"/>
                <a:cs typeface="Poppins" pitchFamily="2" charset="77"/>
              </a:rPr>
              <a:t>Child Welfare Staff Are Reimbursed</a:t>
            </a:r>
          </a:p>
        </p:txBody>
      </p:sp>
      <p:sp>
        <p:nvSpPr>
          <p:cNvPr id="6" name="Shape 46482">
            <a:extLst>
              <a:ext uri="{FF2B5EF4-FFF2-40B4-BE49-F238E27FC236}">
                <a16:creationId xmlns:a16="http://schemas.microsoft.com/office/drawing/2014/main" id="{FF352E02-8B9D-48BB-92B5-752BE8B094CE}"/>
              </a:ext>
            </a:extLst>
          </p:cNvPr>
          <p:cNvSpPr/>
          <p:nvPr/>
        </p:nvSpPr>
        <p:spPr>
          <a:xfrm>
            <a:off x="382077" y="499694"/>
            <a:ext cx="759846" cy="1853321"/>
          </a:xfrm>
          <a:custGeom>
            <a:avLst/>
            <a:gdLst/>
            <a:ahLst/>
            <a:cxnLst>
              <a:cxn ang="0">
                <a:pos x="wd2" y="hd2"/>
              </a:cxn>
              <a:cxn ang="5400000">
                <a:pos x="wd2" y="hd2"/>
              </a:cxn>
              <a:cxn ang="10800000">
                <a:pos x="wd2" y="hd2"/>
              </a:cxn>
              <a:cxn ang="16200000">
                <a:pos x="wd2" y="hd2"/>
              </a:cxn>
            </a:cxnLst>
            <a:rect l="0" t="0" r="r" b="b"/>
            <a:pathLst>
              <a:path w="21439" h="21600" extrusionOk="0">
                <a:moveTo>
                  <a:pt x="4374" y="0"/>
                </a:moveTo>
                <a:cubicBezTo>
                  <a:pt x="3813" y="0"/>
                  <a:pt x="3308" y="81"/>
                  <a:pt x="2940" y="210"/>
                </a:cubicBezTo>
                <a:cubicBezTo>
                  <a:pt x="2573" y="338"/>
                  <a:pt x="2342" y="515"/>
                  <a:pt x="2342" y="712"/>
                </a:cubicBezTo>
                <a:lnTo>
                  <a:pt x="2342" y="4349"/>
                </a:lnTo>
                <a:lnTo>
                  <a:pt x="2342" y="4805"/>
                </a:lnTo>
                <a:lnTo>
                  <a:pt x="2342" y="6642"/>
                </a:lnTo>
                <a:cubicBezTo>
                  <a:pt x="2216" y="6639"/>
                  <a:pt x="2090" y="6640"/>
                  <a:pt x="1965" y="6645"/>
                </a:cubicBezTo>
                <a:cubicBezTo>
                  <a:pt x="1216" y="6673"/>
                  <a:pt x="548" y="6826"/>
                  <a:pt x="212" y="7061"/>
                </a:cubicBezTo>
                <a:cubicBezTo>
                  <a:pt x="-22" y="7225"/>
                  <a:pt x="-74" y="7421"/>
                  <a:pt x="114" y="7607"/>
                </a:cubicBezTo>
                <a:cubicBezTo>
                  <a:pt x="628" y="8461"/>
                  <a:pt x="1448" y="9291"/>
                  <a:pt x="2563" y="10072"/>
                </a:cubicBezTo>
                <a:cubicBezTo>
                  <a:pt x="3170" y="10498"/>
                  <a:pt x="3866" y="10907"/>
                  <a:pt x="4456" y="11335"/>
                </a:cubicBezTo>
                <a:cubicBezTo>
                  <a:pt x="4970" y="11709"/>
                  <a:pt x="5440" y="12112"/>
                  <a:pt x="5811" y="12517"/>
                </a:cubicBezTo>
                <a:lnTo>
                  <a:pt x="5136" y="21600"/>
                </a:lnTo>
                <a:lnTo>
                  <a:pt x="18342" y="21600"/>
                </a:lnTo>
                <a:lnTo>
                  <a:pt x="17644" y="12280"/>
                </a:lnTo>
                <a:cubicBezTo>
                  <a:pt x="17875" y="12024"/>
                  <a:pt x="18142" y="11774"/>
                  <a:pt x="18424" y="11525"/>
                </a:cubicBezTo>
                <a:cubicBezTo>
                  <a:pt x="19452" y="10614"/>
                  <a:pt x="20903" y="9745"/>
                  <a:pt x="21300" y="8772"/>
                </a:cubicBezTo>
                <a:cubicBezTo>
                  <a:pt x="21526" y="8217"/>
                  <a:pt x="21419" y="7653"/>
                  <a:pt x="21374" y="7093"/>
                </a:cubicBezTo>
                <a:cubicBezTo>
                  <a:pt x="21323" y="6473"/>
                  <a:pt x="21360" y="5853"/>
                  <a:pt x="21365" y="5233"/>
                </a:cubicBezTo>
                <a:cubicBezTo>
                  <a:pt x="21367" y="5036"/>
                  <a:pt x="21143" y="4859"/>
                  <a:pt x="20775" y="4730"/>
                </a:cubicBezTo>
                <a:cubicBezTo>
                  <a:pt x="20408" y="4602"/>
                  <a:pt x="19894" y="4521"/>
                  <a:pt x="19334" y="4521"/>
                </a:cubicBezTo>
                <a:lnTo>
                  <a:pt x="19112" y="4521"/>
                </a:lnTo>
                <a:cubicBezTo>
                  <a:pt x="18551" y="4521"/>
                  <a:pt x="18046" y="4602"/>
                  <a:pt x="17679" y="4730"/>
                </a:cubicBezTo>
                <a:cubicBezTo>
                  <a:pt x="17332" y="4852"/>
                  <a:pt x="17121" y="5018"/>
                  <a:pt x="17097" y="5201"/>
                </a:cubicBezTo>
                <a:lnTo>
                  <a:pt x="16458" y="5164"/>
                </a:lnTo>
                <a:lnTo>
                  <a:pt x="16458" y="4865"/>
                </a:lnTo>
                <a:cubicBezTo>
                  <a:pt x="16458" y="4669"/>
                  <a:pt x="16228" y="4489"/>
                  <a:pt x="15860" y="4360"/>
                </a:cubicBezTo>
                <a:cubicBezTo>
                  <a:pt x="15492" y="4231"/>
                  <a:pt x="14987" y="4154"/>
                  <a:pt x="14426" y="4154"/>
                </a:cubicBezTo>
                <a:lnTo>
                  <a:pt x="14197" y="4154"/>
                </a:lnTo>
                <a:cubicBezTo>
                  <a:pt x="13636" y="4154"/>
                  <a:pt x="13129" y="4231"/>
                  <a:pt x="12763" y="4360"/>
                </a:cubicBezTo>
                <a:cubicBezTo>
                  <a:pt x="12397" y="4489"/>
                  <a:pt x="12173" y="4669"/>
                  <a:pt x="12173" y="4865"/>
                </a:cubicBezTo>
                <a:lnTo>
                  <a:pt x="12173" y="4914"/>
                </a:lnTo>
                <a:lnTo>
                  <a:pt x="11542" y="4880"/>
                </a:lnTo>
                <a:lnTo>
                  <a:pt x="11542" y="4400"/>
                </a:lnTo>
                <a:cubicBezTo>
                  <a:pt x="11542" y="4204"/>
                  <a:pt x="11312" y="4024"/>
                  <a:pt x="10944" y="3895"/>
                </a:cubicBezTo>
                <a:cubicBezTo>
                  <a:pt x="10577" y="3766"/>
                  <a:pt x="10072" y="3689"/>
                  <a:pt x="9511" y="3689"/>
                </a:cubicBezTo>
                <a:lnTo>
                  <a:pt x="9289" y="3689"/>
                </a:lnTo>
                <a:cubicBezTo>
                  <a:pt x="8728" y="3689"/>
                  <a:pt x="8223" y="3766"/>
                  <a:pt x="7856" y="3895"/>
                </a:cubicBezTo>
                <a:cubicBezTo>
                  <a:pt x="7488" y="4024"/>
                  <a:pt x="7258" y="4204"/>
                  <a:pt x="7258" y="4400"/>
                </a:cubicBezTo>
                <a:lnTo>
                  <a:pt x="7258" y="4630"/>
                </a:lnTo>
                <a:lnTo>
                  <a:pt x="6627" y="4593"/>
                </a:lnTo>
                <a:lnTo>
                  <a:pt x="6627" y="712"/>
                </a:lnTo>
                <a:cubicBezTo>
                  <a:pt x="6627" y="515"/>
                  <a:pt x="6405" y="338"/>
                  <a:pt x="6037" y="210"/>
                </a:cubicBezTo>
                <a:cubicBezTo>
                  <a:pt x="5669" y="81"/>
                  <a:pt x="5156" y="0"/>
                  <a:pt x="4595" y="0"/>
                </a:cubicBezTo>
                <a:lnTo>
                  <a:pt x="4374" y="0"/>
                </a:lnTo>
                <a:close/>
              </a:path>
            </a:pathLst>
          </a:custGeom>
          <a:solidFill>
            <a:schemeClr val="bg1">
              <a:lumMod val="85000"/>
            </a:schemeClr>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sp>
        <p:nvSpPr>
          <p:cNvPr id="8" name="TextBox 7">
            <a:extLst>
              <a:ext uri="{FF2B5EF4-FFF2-40B4-BE49-F238E27FC236}">
                <a16:creationId xmlns:a16="http://schemas.microsoft.com/office/drawing/2014/main" id="{6627F017-4A11-481A-91D1-267095F0B341}"/>
              </a:ext>
            </a:extLst>
          </p:cNvPr>
          <p:cNvSpPr txBox="1"/>
          <p:nvPr/>
        </p:nvSpPr>
        <p:spPr>
          <a:xfrm>
            <a:off x="6751808" y="1426354"/>
            <a:ext cx="5607832" cy="4708981"/>
          </a:xfrm>
          <a:prstGeom prst="rect">
            <a:avLst/>
          </a:prstGeom>
          <a:noFill/>
        </p:spPr>
        <p:txBody>
          <a:bodyPr wrap="square" rtlCol="0">
            <a:spAutoFit/>
          </a:bodyPr>
          <a:lstStyle/>
          <a:p>
            <a:r>
              <a:rPr lang="en-US" sz="2000" dirty="0"/>
              <a:t>Child Welfare Workers Receive Reimbursement through various funding sources which are dependent on federal and state requirements.  </a:t>
            </a:r>
            <a:r>
              <a:rPr lang="en-US" sz="2000" u="sng" dirty="0"/>
              <a:t>Funding Streams Include</a:t>
            </a:r>
            <a:r>
              <a:rPr lang="en-US" sz="2000" dirty="0"/>
              <a:t>: </a:t>
            </a:r>
          </a:p>
          <a:p>
            <a:pPr marL="285750" indent="-285750">
              <a:buFont typeface="Arial" panose="020B0604020202020204" pitchFamily="34" charset="0"/>
              <a:buChar char="•"/>
            </a:pPr>
            <a:r>
              <a:rPr lang="en-US" sz="2000" dirty="0"/>
              <a:t>Federal Title IV-E Funding </a:t>
            </a:r>
          </a:p>
          <a:p>
            <a:pPr marL="285750" indent="-285750">
              <a:buFont typeface="Arial" panose="020B0604020202020204" pitchFamily="34" charset="0"/>
              <a:buChar char="•"/>
            </a:pPr>
            <a:r>
              <a:rPr lang="en-US" sz="2000" dirty="0"/>
              <a:t>Federal Title IV-B Funding </a:t>
            </a:r>
          </a:p>
          <a:p>
            <a:pPr marL="285750" indent="-285750">
              <a:buFont typeface="Arial" panose="020B0604020202020204" pitchFamily="34" charset="0"/>
              <a:buChar char="•"/>
            </a:pPr>
            <a:r>
              <a:rPr lang="en-US" sz="2000" dirty="0"/>
              <a:t>Federal Title XX Funds </a:t>
            </a:r>
          </a:p>
          <a:p>
            <a:pPr marL="285750" indent="-285750">
              <a:buFont typeface="Arial" panose="020B0604020202020204" pitchFamily="34" charset="0"/>
              <a:buChar char="•"/>
            </a:pPr>
            <a:r>
              <a:rPr lang="en-US" sz="2000" dirty="0"/>
              <a:t>Foster Care Block Grant (State)</a:t>
            </a:r>
          </a:p>
          <a:p>
            <a:pPr marL="285750" indent="-285750">
              <a:buFont typeface="Arial" panose="020B0604020202020204" pitchFamily="34" charset="0"/>
              <a:buChar char="•"/>
            </a:pPr>
            <a:r>
              <a:rPr lang="en-US" sz="2000" dirty="0"/>
              <a:t>Supervision and Treatment Services for Juveniles Program (State)</a:t>
            </a:r>
          </a:p>
          <a:p>
            <a:pPr marL="285750" indent="-285750">
              <a:buFont typeface="Arial" panose="020B0604020202020204" pitchFamily="34" charset="0"/>
              <a:buChar char="•"/>
            </a:pPr>
            <a:r>
              <a:rPr lang="en-US" sz="2000" dirty="0"/>
              <a:t>Preventive Funds (State) </a:t>
            </a:r>
          </a:p>
          <a:p>
            <a:pPr marL="285750" indent="-285750">
              <a:buFont typeface="Arial" panose="020B0604020202020204" pitchFamily="34" charset="0"/>
              <a:buChar char="•"/>
            </a:pPr>
            <a:r>
              <a:rPr lang="en-US" sz="2000" dirty="0">
                <a:highlight>
                  <a:srgbClr val="FFFF00"/>
                </a:highlight>
              </a:rPr>
              <a:t>Other Funds Insert Here </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endParaRPr lang="en-US" sz="2000" dirty="0"/>
          </a:p>
        </p:txBody>
      </p:sp>
      <p:sp>
        <p:nvSpPr>
          <p:cNvPr id="2" name="TextBox 1">
            <a:extLst>
              <a:ext uri="{FF2B5EF4-FFF2-40B4-BE49-F238E27FC236}">
                <a16:creationId xmlns:a16="http://schemas.microsoft.com/office/drawing/2014/main" id="{1DDF2CEE-8DB7-40B1-A61A-3FD09DEFFEE2}"/>
              </a:ext>
            </a:extLst>
          </p:cNvPr>
          <p:cNvSpPr txBox="1"/>
          <p:nvPr/>
        </p:nvSpPr>
        <p:spPr>
          <a:xfrm>
            <a:off x="746760" y="6091430"/>
            <a:ext cx="5806440" cy="261610"/>
          </a:xfrm>
          <a:prstGeom prst="rect">
            <a:avLst/>
          </a:prstGeom>
          <a:noFill/>
        </p:spPr>
        <p:txBody>
          <a:bodyPr wrap="square" rtlCol="0">
            <a:spAutoFit/>
          </a:bodyPr>
          <a:lstStyle/>
          <a:p>
            <a:r>
              <a:rPr lang="en-US" sz="1100" dirty="0"/>
              <a:t>(Double Click on the Chart and Click ‘Edit Data’ to enter your own financials to update the graph.)</a:t>
            </a:r>
          </a:p>
        </p:txBody>
      </p:sp>
      <p:cxnSp>
        <p:nvCxnSpPr>
          <p:cNvPr id="9" name="Straight Connector 8">
            <a:extLst>
              <a:ext uri="{FF2B5EF4-FFF2-40B4-BE49-F238E27FC236}">
                <a16:creationId xmlns:a16="http://schemas.microsoft.com/office/drawing/2014/main" id="{3DCA4909-B771-4608-8C57-41A17927E479}"/>
              </a:ext>
            </a:extLst>
          </p:cNvPr>
          <p:cNvCxnSpPr/>
          <p:nvPr/>
        </p:nvCxnSpPr>
        <p:spPr>
          <a:xfrm>
            <a:off x="6553200" y="1132442"/>
            <a:ext cx="0" cy="5522807"/>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803306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55451">
            <a:extLst>
              <a:ext uri="{FF2B5EF4-FFF2-40B4-BE49-F238E27FC236}">
                <a16:creationId xmlns:a16="http://schemas.microsoft.com/office/drawing/2014/main" id="{85A4EA89-B9EC-AE48-87DA-BA1563AC8FB4}"/>
              </a:ext>
            </a:extLst>
          </p:cNvPr>
          <p:cNvSpPr/>
          <p:nvPr/>
        </p:nvSpPr>
        <p:spPr>
          <a:xfrm>
            <a:off x="8149147" y="1381799"/>
            <a:ext cx="3693872" cy="4929339"/>
          </a:xfrm>
          <a:prstGeom prst="roundRect">
            <a:avLst>
              <a:gd name="adj" fmla="val 8249"/>
            </a:avLst>
          </a:prstGeom>
          <a:solidFill>
            <a:schemeClr val="bg1">
              <a:lumMod val="85000"/>
            </a:schemeClr>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10" name="Shape 55452">
            <a:extLst>
              <a:ext uri="{FF2B5EF4-FFF2-40B4-BE49-F238E27FC236}">
                <a16:creationId xmlns:a16="http://schemas.microsoft.com/office/drawing/2014/main" id="{284854AA-49B8-514F-91E3-64FA28CC6052}"/>
              </a:ext>
            </a:extLst>
          </p:cNvPr>
          <p:cNvSpPr/>
          <p:nvPr/>
        </p:nvSpPr>
        <p:spPr>
          <a:xfrm>
            <a:off x="8516709" y="3489203"/>
            <a:ext cx="458878" cy="469203"/>
          </a:xfrm>
          <a:prstGeom prst="roundRect">
            <a:avLst>
              <a:gd name="adj" fmla="val 10991"/>
            </a:avLst>
          </a:prstGeom>
          <a:solidFill>
            <a:schemeClr val="accent1"/>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11" name="Shape 55453">
            <a:extLst>
              <a:ext uri="{FF2B5EF4-FFF2-40B4-BE49-F238E27FC236}">
                <a16:creationId xmlns:a16="http://schemas.microsoft.com/office/drawing/2014/main" id="{911C14AC-CE62-F443-AA72-89B8E3C24C56}"/>
              </a:ext>
            </a:extLst>
          </p:cNvPr>
          <p:cNvSpPr/>
          <p:nvPr/>
        </p:nvSpPr>
        <p:spPr>
          <a:xfrm>
            <a:off x="9171531" y="3489203"/>
            <a:ext cx="458878" cy="469203"/>
          </a:xfrm>
          <a:prstGeom prst="roundRect">
            <a:avLst>
              <a:gd name="adj" fmla="val 10991"/>
            </a:avLst>
          </a:prstGeom>
          <a:solidFill>
            <a:schemeClr val="accent1"/>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12" name="Shape 55454">
            <a:extLst>
              <a:ext uri="{FF2B5EF4-FFF2-40B4-BE49-F238E27FC236}">
                <a16:creationId xmlns:a16="http://schemas.microsoft.com/office/drawing/2014/main" id="{71E4B284-1D61-5B4B-915C-A9943BD1D4C3}"/>
              </a:ext>
            </a:extLst>
          </p:cNvPr>
          <p:cNvSpPr/>
          <p:nvPr/>
        </p:nvSpPr>
        <p:spPr>
          <a:xfrm>
            <a:off x="9826354" y="3489203"/>
            <a:ext cx="458878" cy="469203"/>
          </a:xfrm>
          <a:prstGeom prst="roundRect">
            <a:avLst>
              <a:gd name="adj" fmla="val 10991"/>
            </a:avLst>
          </a:prstGeom>
          <a:solidFill>
            <a:schemeClr val="accent1"/>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13" name="Shape 55455">
            <a:extLst>
              <a:ext uri="{FF2B5EF4-FFF2-40B4-BE49-F238E27FC236}">
                <a16:creationId xmlns:a16="http://schemas.microsoft.com/office/drawing/2014/main" id="{6FB7846E-9956-5941-8D07-DE479384F156}"/>
              </a:ext>
            </a:extLst>
          </p:cNvPr>
          <p:cNvSpPr/>
          <p:nvPr/>
        </p:nvSpPr>
        <p:spPr>
          <a:xfrm>
            <a:off x="10481177" y="3489203"/>
            <a:ext cx="458878" cy="469203"/>
          </a:xfrm>
          <a:prstGeom prst="roundRect">
            <a:avLst>
              <a:gd name="adj" fmla="val 10991"/>
            </a:avLst>
          </a:prstGeom>
          <a:solidFill>
            <a:schemeClr val="accent2"/>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14" name="Shape 55456">
            <a:extLst>
              <a:ext uri="{FF2B5EF4-FFF2-40B4-BE49-F238E27FC236}">
                <a16:creationId xmlns:a16="http://schemas.microsoft.com/office/drawing/2014/main" id="{9EE70D2A-2C78-1344-8E5D-7A3AB22B5A02}"/>
              </a:ext>
            </a:extLst>
          </p:cNvPr>
          <p:cNvSpPr/>
          <p:nvPr/>
        </p:nvSpPr>
        <p:spPr>
          <a:xfrm>
            <a:off x="11135999" y="3489203"/>
            <a:ext cx="458878" cy="469203"/>
          </a:xfrm>
          <a:prstGeom prst="roundRect">
            <a:avLst>
              <a:gd name="adj" fmla="val 10991"/>
            </a:avLst>
          </a:prstGeom>
          <a:solidFill>
            <a:schemeClr val="accent2"/>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15" name="Shape 55457">
            <a:extLst>
              <a:ext uri="{FF2B5EF4-FFF2-40B4-BE49-F238E27FC236}">
                <a16:creationId xmlns:a16="http://schemas.microsoft.com/office/drawing/2014/main" id="{AE88F973-D45B-DE4C-A823-A81B1B4858FA}"/>
              </a:ext>
            </a:extLst>
          </p:cNvPr>
          <p:cNvSpPr/>
          <p:nvPr/>
        </p:nvSpPr>
        <p:spPr>
          <a:xfrm>
            <a:off x="8516709" y="4124582"/>
            <a:ext cx="458878" cy="469203"/>
          </a:xfrm>
          <a:prstGeom prst="roundRect">
            <a:avLst>
              <a:gd name="adj" fmla="val 10991"/>
            </a:avLst>
          </a:prstGeom>
          <a:solidFill>
            <a:schemeClr val="accent1"/>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16" name="Shape 55458">
            <a:extLst>
              <a:ext uri="{FF2B5EF4-FFF2-40B4-BE49-F238E27FC236}">
                <a16:creationId xmlns:a16="http://schemas.microsoft.com/office/drawing/2014/main" id="{D76B7C5A-FEDE-364E-A380-B11DDB8CFA83}"/>
              </a:ext>
            </a:extLst>
          </p:cNvPr>
          <p:cNvSpPr/>
          <p:nvPr/>
        </p:nvSpPr>
        <p:spPr>
          <a:xfrm>
            <a:off x="9171531" y="4124582"/>
            <a:ext cx="458878" cy="469203"/>
          </a:xfrm>
          <a:prstGeom prst="roundRect">
            <a:avLst>
              <a:gd name="adj" fmla="val 10991"/>
            </a:avLst>
          </a:prstGeom>
          <a:solidFill>
            <a:schemeClr val="accent1"/>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17" name="Shape 55459">
            <a:extLst>
              <a:ext uri="{FF2B5EF4-FFF2-40B4-BE49-F238E27FC236}">
                <a16:creationId xmlns:a16="http://schemas.microsoft.com/office/drawing/2014/main" id="{34FFC54C-B41D-E748-8EE7-A166F310F298}"/>
              </a:ext>
            </a:extLst>
          </p:cNvPr>
          <p:cNvSpPr/>
          <p:nvPr/>
        </p:nvSpPr>
        <p:spPr>
          <a:xfrm>
            <a:off x="9826354" y="4124582"/>
            <a:ext cx="458878" cy="469203"/>
          </a:xfrm>
          <a:prstGeom prst="roundRect">
            <a:avLst>
              <a:gd name="adj" fmla="val 10991"/>
            </a:avLst>
          </a:prstGeom>
          <a:solidFill>
            <a:schemeClr val="accent1"/>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18" name="Shape 55460">
            <a:extLst>
              <a:ext uri="{FF2B5EF4-FFF2-40B4-BE49-F238E27FC236}">
                <a16:creationId xmlns:a16="http://schemas.microsoft.com/office/drawing/2014/main" id="{B68F1C80-F5DA-E24E-9ACF-B195E516E0D9}"/>
              </a:ext>
            </a:extLst>
          </p:cNvPr>
          <p:cNvSpPr/>
          <p:nvPr/>
        </p:nvSpPr>
        <p:spPr>
          <a:xfrm>
            <a:off x="10481177" y="4124582"/>
            <a:ext cx="458878" cy="469203"/>
          </a:xfrm>
          <a:prstGeom prst="roundRect">
            <a:avLst>
              <a:gd name="adj" fmla="val 10991"/>
            </a:avLst>
          </a:prstGeom>
          <a:solidFill>
            <a:schemeClr val="accent2"/>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19" name="Shape 55461">
            <a:extLst>
              <a:ext uri="{FF2B5EF4-FFF2-40B4-BE49-F238E27FC236}">
                <a16:creationId xmlns:a16="http://schemas.microsoft.com/office/drawing/2014/main" id="{BA226D3B-8314-5044-8E78-FEC1C8438D05}"/>
              </a:ext>
            </a:extLst>
          </p:cNvPr>
          <p:cNvSpPr/>
          <p:nvPr/>
        </p:nvSpPr>
        <p:spPr>
          <a:xfrm>
            <a:off x="11135999" y="4124582"/>
            <a:ext cx="458878" cy="469203"/>
          </a:xfrm>
          <a:prstGeom prst="roundRect">
            <a:avLst>
              <a:gd name="adj" fmla="val 10991"/>
            </a:avLst>
          </a:prstGeom>
          <a:solidFill>
            <a:schemeClr val="accent3"/>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20" name="Shape 55462">
            <a:extLst>
              <a:ext uri="{FF2B5EF4-FFF2-40B4-BE49-F238E27FC236}">
                <a16:creationId xmlns:a16="http://schemas.microsoft.com/office/drawing/2014/main" id="{0991A2FC-F99E-D649-9674-B8BE4D97FBDA}"/>
              </a:ext>
            </a:extLst>
          </p:cNvPr>
          <p:cNvSpPr/>
          <p:nvPr/>
        </p:nvSpPr>
        <p:spPr>
          <a:xfrm>
            <a:off x="8516709" y="4759961"/>
            <a:ext cx="458878" cy="469203"/>
          </a:xfrm>
          <a:prstGeom prst="roundRect">
            <a:avLst>
              <a:gd name="adj" fmla="val 10991"/>
            </a:avLst>
          </a:prstGeom>
          <a:solidFill>
            <a:schemeClr val="accent1"/>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21" name="Shape 55463">
            <a:extLst>
              <a:ext uri="{FF2B5EF4-FFF2-40B4-BE49-F238E27FC236}">
                <a16:creationId xmlns:a16="http://schemas.microsoft.com/office/drawing/2014/main" id="{FFADB96A-402F-2246-A79B-3AEFD2BE0422}"/>
              </a:ext>
            </a:extLst>
          </p:cNvPr>
          <p:cNvSpPr/>
          <p:nvPr/>
        </p:nvSpPr>
        <p:spPr>
          <a:xfrm>
            <a:off x="9171531" y="4759961"/>
            <a:ext cx="458878" cy="469203"/>
          </a:xfrm>
          <a:prstGeom prst="roundRect">
            <a:avLst>
              <a:gd name="adj" fmla="val 10991"/>
            </a:avLst>
          </a:prstGeom>
          <a:solidFill>
            <a:schemeClr val="accent1"/>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22" name="Shape 55464">
            <a:extLst>
              <a:ext uri="{FF2B5EF4-FFF2-40B4-BE49-F238E27FC236}">
                <a16:creationId xmlns:a16="http://schemas.microsoft.com/office/drawing/2014/main" id="{5DEC556C-4531-FA45-BB5F-81D47DE8E331}"/>
              </a:ext>
            </a:extLst>
          </p:cNvPr>
          <p:cNvSpPr/>
          <p:nvPr/>
        </p:nvSpPr>
        <p:spPr>
          <a:xfrm>
            <a:off x="9826354" y="4759961"/>
            <a:ext cx="458878" cy="469203"/>
          </a:xfrm>
          <a:prstGeom prst="roundRect">
            <a:avLst>
              <a:gd name="adj" fmla="val 10991"/>
            </a:avLst>
          </a:prstGeom>
          <a:solidFill>
            <a:schemeClr val="accent1"/>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23" name="Shape 55465">
            <a:extLst>
              <a:ext uri="{FF2B5EF4-FFF2-40B4-BE49-F238E27FC236}">
                <a16:creationId xmlns:a16="http://schemas.microsoft.com/office/drawing/2014/main" id="{3A8A0FF4-6280-3144-B224-0E3C16A52A0E}"/>
              </a:ext>
            </a:extLst>
          </p:cNvPr>
          <p:cNvSpPr/>
          <p:nvPr/>
        </p:nvSpPr>
        <p:spPr>
          <a:xfrm>
            <a:off x="10481177" y="4759961"/>
            <a:ext cx="458878" cy="469203"/>
          </a:xfrm>
          <a:prstGeom prst="roundRect">
            <a:avLst>
              <a:gd name="adj" fmla="val 10991"/>
            </a:avLst>
          </a:prstGeom>
          <a:solidFill>
            <a:schemeClr val="accent3"/>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24" name="Shape 55466">
            <a:extLst>
              <a:ext uri="{FF2B5EF4-FFF2-40B4-BE49-F238E27FC236}">
                <a16:creationId xmlns:a16="http://schemas.microsoft.com/office/drawing/2014/main" id="{DE1C8F1C-D730-9747-A22F-6653AA332A86}"/>
              </a:ext>
            </a:extLst>
          </p:cNvPr>
          <p:cNvSpPr/>
          <p:nvPr/>
        </p:nvSpPr>
        <p:spPr>
          <a:xfrm>
            <a:off x="11135999" y="4759961"/>
            <a:ext cx="458878" cy="469203"/>
          </a:xfrm>
          <a:prstGeom prst="roundRect">
            <a:avLst>
              <a:gd name="adj" fmla="val 10991"/>
            </a:avLst>
          </a:prstGeom>
          <a:solidFill>
            <a:schemeClr val="accent3"/>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25" name="Shape 55467">
            <a:extLst>
              <a:ext uri="{FF2B5EF4-FFF2-40B4-BE49-F238E27FC236}">
                <a16:creationId xmlns:a16="http://schemas.microsoft.com/office/drawing/2014/main" id="{C05D9F28-B091-0A43-B2E7-FE01762BA9A8}"/>
              </a:ext>
            </a:extLst>
          </p:cNvPr>
          <p:cNvSpPr/>
          <p:nvPr/>
        </p:nvSpPr>
        <p:spPr>
          <a:xfrm>
            <a:off x="8516709" y="5395342"/>
            <a:ext cx="458878" cy="469203"/>
          </a:xfrm>
          <a:prstGeom prst="roundRect">
            <a:avLst>
              <a:gd name="adj" fmla="val 10991"/>
            </a:avLst>
          </a:prstGeom>
          <a:solidFill>
            <a:schemeClr val="accent1"/>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26" name="Shape 55468">
            <a:extLst>
              <a:ext uri="{FF2B5EF4-FFF2-40B4-BE49-F238E27FC236}">
                <a16:creationId xmlns:a16="http://schemas.microsoft.com/office/drawing/2014/main" id="{9CADCC1B-1EF1-5F46-9916-9EA1BF6EFBA3}"/>
              </a:ext>
            </a:extLst>
          </p:cNvPr>
          <p:cNvSpPr/>
          <p:nvPr/>
        </p:nvSpPr>
        <p:spPr>
          <a:xfrm>
            <a:off x="9171531" y="5395342"/>
            <a:ext cx="458878" cy="469203"/>
          </a:xfrm>
          <a:prstGeom prst="roundRect">
            <a:avLst>
              <a:gd name="adj" fmla="val 10991"/>
            </a:avLst>
          </a:prstGeom>
          <a:solidFill>
            <a:schemeClr val="accent1"/>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27" name="Shape 55469">
            <a:extLst>
              <a:ext uri="{FF2B5EF4-FFF2-40B4-BE49-F238E27FC236}">
                <a16:creationId xmlns:a16="http://schemas.microsoft.com/office/drawing/2014/main" id="{9106C21A-F2E3-3345-8170-A0A7EA1B1159}"/>
              </a:ext>
            </a:extLst>
          </p:cNvPr>
          <p:cNvSpPr/>
          <p:nvPr/>
        </p:nvSpPr>
        <p:spPr>
          <a:xfrm>
            <a:off x="9826354" y="5395342"/>
            <a:ext cx="458878" cy="469203"/>
          </a:xfrm>
          <a:prstGeom prst="roundRect">
            <a:avLst>
              <a:gd name="adj" fmla="val 10991"/>
            </a:avLst>
          </a:prstGeom>
          <a:solidFill>
            <a:schemeClr val="accent1"/>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28" name="Shape 55470">
            <a:extLst>
              <a:ext uri="{FF2B5EF4-FFF2-40B4-BE49-F238E27FC236}">
                <a16:creationId xmlns:a16="http://schemas.microsoft.com/office/drawing/2014/main" id="{39304FAD-64D3-A54A-811B-59FA69DAFB80}"/>
              </a:ext>
            </a:extLst>
          </p:cNvPr>
          <p:cNvSpPr/>
          <p:nvPr/>
        </p:nvSpPr>
        <p:spPr>
          <a:xfrm>
            <a:off x="10481177" y="5395342"/>
            <a:ext cx="458878" cy="469203"/>
          </a:xfrm>
          <a:prstGeom prst="roundRect">
            <a:avLst>
              <a:gd name="adj" fmla="val 10991"/>
            </a:avLst>
          </a:prstGeom>
          <a:solidFill>
            <a:schemeClr val="accent3"/>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29" name="Shape 55471">
            <a:extLst>
              <a:ext uri="{FF2B5EF4-FFF2-40B4-BE49-F238E27FC236}">
                <a16:creationId xmlns:a16="http://schemas.microsoft.com/office/drawing/2014/main" id="{A79C0240-B141-3B4F-9AAD-AD62A7830B89}"/>
              </a:ext>
            </a:extLst>
          </p:cNvPr>
          <p:cNvSpPr/>
          <p:nvPr/>
        </p:nvSpPr>
        <p:spPr>
          <a:xfrm>
            <a:off x="11135999" y="5395342"/>
            <a:ext cx="458878" cy="469203"/>
          </a:xfrm>
          <a:prstGeom prst="roundRect">
            <a:avLst>
              <a:gd name="adj" fmla="val 10991"/>
            </a:avLst>
          </a:prstGeom>
          <a:solidFill>
            <a:schemeClr val="accent3"/>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8" name="Shape 55473">
            <a:extLst>
              <a:ext uri="{FF2B5EF4-FFF2-40B4-BE49-F238E27FC236}">
                <a16:creationId xmlns:a16="http://schemas.microsoft.com/office/drawing/2014/main" id="{839C6C35-BADE-DD46-823E-C6E07D728B4F}"/>
              </a:ext>
            </a:extLst>
          </p:cNvPr>
          <p:cNvSpPr/>
          <p:nvPr/>
        </p:nvSpPr>
        <p:spPr>
          <a:xfrm>
            <a:off x="8456999" y="1869009"/>
            <a:ext cx="3078169" cy="1225701"/>
          </a:xfrm>
          <a:prstGeom prst="roundRect">
            <a:avLst>
              <a:gd name="adj" fmla="val 11113"/>
            </a:avLst>
          </a:prstGeom>
          <a:solidFill>
            <a:schemeClr val="bg1"/>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51" name="TextBox 50">
            <a:extLst>
              <a:ext uri="{FF2B5EF4-FFF2-40B4-BE49-F238E27FC236}">
                <a16:creationId xmlns:a16="http://schemas.microsoft.com/office/drawing/2014/main" id="{E369F6C9-BF20-2E4E-935D-358A62DA8DF7}"/>
              </a:ext>
            </a:extLst>
          </p:cNvPr>
          <p:cNvSpPr txBox="1"/>
          <p:nvPr/>
        </p:nvSpPr>
        <p:spPr>
          <a:xfrm>
            <a:off x="439412" y="293728"/>
            <a:ext cx="9190997" cy="553998"/>
          </a:xfrm>
          <a:prstGeom prst="rect">
            <a:avLst/>
          </a:prstGeom>
          <a:noFill/>
        </p:spPr>
        <p:txBody>
          <a:bodyPr wrap="square" rtlCol="0">
            <a:spAutoFit/>
          </a:bodyPr>
          <a:lstStyle/>
          <a:p>
            <a:pPr algn="ctr"/>
            <a:r>
              <a:rPr lang="en-US" sz="3000" b="1" dirty="0">
                <a:solidFill>
                  <a:schemeClr val="tx2"/>
                </a:solidFill>
                <a:latin typeface="Poppins" pitchFamily="2" charset="77"/>
                <a:cs typeface="Poppins" pitchFamily="2" charset="77"/>
              </a:rPr>
              <a:t>Reductions in Staff </a:t>
            </a:r>
            <a:r>
              <a:rPr lang="en-US" sz="3000" b="1" u="sng" dirty="0">
                <a:solidFill>
                  <a:schemeClr val="tx2"/>
                </a:solidFill>
                <a:latin typeface="Poppins" pitchFamily="2" charset="77"/>
                <a:cs typeface="Poppins" pitchFamily="2" charset="77"/>
              </a:rPr>
              <a:t>WILL</a:t>
            </a:r>
            <a:r>
              <a:rPr lang="en-US" sz="3000" b="1" dirty="0">
                <a:solidFill>
                  <a:schemeClr val="tx2"/>
                </a:solidFill>
                <a:latin typeface="Poppins" pitchFamily="2" charset="77"/>
                <a:cs typeface="Poppins" pitchFamily="2" charset="77"/>
              </a:rPr>
              <a:t> Increase Foster Care Costs </a:t>
            </a:r>
          </a:p>
        </p:txBody>
      </p:sp>
      <p:sp>
        <p:nvSpPr>
          <p:cNvPr id="53" name="Shape 63921">
            <a:extLst>
              <a:ext uri="{FF2B5EF4-FFF2-40B4-BE49-F238E27FC236}">
                <a16:creationId xmlns:a16="http://schemas.microsoft.com/office/drawing/2014/main" id="{A07621EF-EE01-3A4F-9B3E-920F5BA8FDFD}"/>
              </a:ext>
            </a:extLst>
          </p:cNvPr>
          <p:cNvSpPr/>
          <p:nvPr/>
        </p:nvSpPr>
        <p:spPr>
          <a:xfrm>
            <a:off x="1247444" y="4840266"/>
            <a:ext cx="789675" cy="789677"/>
          </a:xfrm>
          <a:prstGeom prst="ellipse">
            <a:avLst/>
          </a:prstGeom>
          <a:solidFill>
            <a:schemeClr val="accent3"/>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54" name="Shape 63926">
            <a:extLst>
              <a:ext uri="{FF2B5EF4-FFF2-40B4-BE49-F238E27FC236}">
                <a16:creationId xmlns:a16="http://schemas.microsoft.com/office/drawing/2014/main" id="{F92E4ECA-04D7-624A-AC46-42D8B4850BB3}"/>
              </a:ext>
            </a:extLst>
          </p:cNvPr>
          <p:cNvSpPr/>
          <p:nvPr/>
        </p:nvSpPr>
        <p:spPr>
          <a:xfrm>
            <a:off x="1286146" y="1411954"/>
            <a:ext cx="789675" cy="789675"/>
          </a:xfrm>
          <a:prstGeom prst="ellipse">
            <a:avLst/>
          </a:prstGeom>
          <a:solidFill>
            <a:schemeClr val="accent1">
              <a:lumMod val="90000"/>
              <a:lumOff val="10000"/>
            </a:schemeClr>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55" name="Shape 63931">
            <a:extLst>
              <a:ext uri="{FF2B5EF4-FFF2-40B4-BE49-F238E27FC236}">
                <a16:creationId xmlns:a16="http://schemas.microsoft.com/office/drawing/2014/main" id="{AD41DF7E-1319-8446-900C-FF1CD84B10F4}"/>
              </a:ext>
            </a:extLst>
          </p:cNvPr>
          <p:cNvSpPr/>
          <p:nvPr/>
        </p:nvSpPr>
        <p:spPr>
          <a:xfrm>
            <a:off x="1251945" y="3034162"/>
            <a:ext cx="789675" cy="789675"/>
          </a:xfrm>
          <a:prstGeom prst="ellipse">
            <a:avLst/>
          </a:prstGeom>
          <a:solidFill>
            <a:schemeClr val="accent2"/>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56" name="TextBox 55">
            <a:extLst>
              <a:ext uri="{FF2B5EF4-FFF2-40B4-BE49-F238E27FC236}">
                <a16:creationId xmlns:a16="http://schemas.microsoft.com/office/drawing/2014/main" id="{10689201-15B8-3B46-920A-31BBAFB599BA}"/>
              </a:ext>
            </a:extLst>
          </p:cNvPr>
          <p:cNvSpPr txBox="1"/>
          <p:nvPr/>
        </p:nvSpPr>
        <p:spPr>
          <a:xfrm>
            <a:off x="2191740" y="1309210"/>
            <a:ext cx="5117170" cy="369332"/>
          </a:xfrm>
          <a:prstGeom prst="rect">
            <a:avLst/>
          </a:prstGeom>
          <a:noFill/>
        </p:spPr>
        <p:txBody>
          <a:bodyPr wrap="none" rtlCol="0" anchor="ctr" anchorCtr="0">
            <a:spAutoFit/>
          </a:bodyPr>
          <a:lstStyle/>
          <a:p>
            <a:r>
              <a:rPr lang="en-US" b="1" dirty="0">
                <a:solidFill>
                  <a:schemeClr val="tx2"/>
                </a:solidFill>
                <a:latin typeface="Poppins" pitchFamily="2" charset="77"/>
                <a:ea typeface="League Spartan" charset="0"/>
                <a:cs typeface="Poppins" pitchFamily="2" charset="77"/>
              </a:rPr>
              <a:t>Increased Lengths of Stay of Children in Foster Care </a:t>
            </a:r>
          </a:p>
        </p:txBody>
      </p:sp>
      <p:sp>
        <p:nvSpPr>
          <p:cNvPr id="57" name="Subtitle 2">
            <a:extLst>
              <a:ext uri="{FF2B5EF4-FFF2-40B4-BE49-F238E27FC236}">
                <a16:creationId xmlns:a16="http://schemas.microsoft.com/office/drawing/2014/main" id="{377E2D07-92A8-1446-9FD6-1C2547444D49}"/>
              </a:ext>
            </a:extLst>
          </p:cNvPr>
          <p:cNvSpPr txBox="1">
            <a:spLocks/>
          </p:cNvSpPr>
          <p:nvPr/>
        </p:nvSpPr>
        <p:spPr>
          <a:xfrm>
            <a:off x="2233592" y="1703070"/>
            <a:ext cx="5453698" cy="1200329"/>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600" dirty="0"/>
              <a:t>Cuts in child welfare staffing will increase caseload sizes. Studies show that for every additional youth added to a worker's caseload, the length of time in care for all children on their caseload increases. </a:t>
            </a:r>
            <a:br>
              <a:rPr lang="en-US" sz="1600" dirty="0"/>
            </a:br>
            <a:r>
              <a:rPr lang="en-US" sz="1600" dirty="0">
                <a:highlight>
                  <a:srgbClr val="FFFF00"/>
                </a:highlight>
              </a:rPr>
              <a:t>Each extra day in care per child = $81</a:t>
            </a:r>
            <a:endParaRPr lang="en-US" sz="1050" dirty="0">
              <a:solidFill>
                <a:schemeClr val="tx1"/>
              </a:solidFill>
              <a:highlight>
                <a:srgbClr val="FFFF00"/>
              </a:highlight>
              <a:latin typeface="Lato Light" panose="020F0502020204030203" pitchFamily="34" charset="0"/>
              <a:ea typeface="Open Sans Light" panose="020B0306030504020204" pitchFamily="34" charset="0"/>
              <a:cs typeface="Open Sans Light" panose="020B0306030504020204" pitchFamily="34" charset="0"/>
            </a:endParaRPr>
          </a:p>
        </p:txBody>
      </p:sp>
      <p:sp>
        <p:nvSpPr>
          <p:cNvPr id="58" name="TextBox 57">
            <a:extLst>
              <a:ext uri="{FF2B5EF4-FFF2-40B4-BE49-F238E27FC236}">
                <a16:creationId xmlns:a16="http://schemas.microsoft.com/office/drawing/2014/main" id="{ED00F4E7-29CD-DB41-AECA-3FAF9910AE7A}"/>
              </a:ext>
            </a:extLst>
          </p:cNvPr>
          <p:cNvSpPr txBox="1"/>
          <p:nvPr/>
        </p:nvSpPr>
        <p:spPr>
          <a:xfrm>
            <a:off x="2170714" y="3010705"/>
            <a:ext cx="5310813" cy="369332"/>
          </a:xfrm>
          <a:prstGeom prst="rect">
            <a:avLst/>
          </a:prstGeom>
          <a:noFill/>
        </p:spPr>
        <p:txBody>
          <a:bodyPr wrap="none" rtlCol="0" anchor="ctr" anchorCtr="0">
            <a:spAutoFit/>
          </a:bodyPr>
          <a:lstStyle/>
          <a:p>
            <a:r>
              <a:rPr lang="en-US" b="1" dirty="0">
                <a:solidFill>
                  <a:schemeClr val="tx2"/>
                </a:solidFill>
                <a:latin typeface="Poppins" pitchFamily="2" charset="77"/>
                <a:ea typeface="League Spartan" charset="0"/>
                <a:cs typeface="Poppins" pitchFamily="2" charset="77"/>
              </a:rPr>
              <a:t>Completion of Court Ordered and Mandated Services </a:t>
            </a:r>
          </a:p>
        </p:txBody>
      </p:sp>
      <p:sp>
        <p:nvSpPr>
          <p:cNvPr id="59" name="Subtitle 2">
            <a:extLst>
              <a:ext uri="{FF2B5EF4-FFF2-40B4-BE49-F238E27FC236}">
                <a16:creationId xmlns:a16="http://schemas.microsoft.com/office/drawing/2014/main" id="{AD30FE93-6F52-6641-B94C-58D245E52BD1}"/>
              </a:ext>
            </a:extLst>
          </p:cNvPr>
          <p:cNvSpPr txBox="1">
            <a:spLocks/>
          </p:cNvSpPr>
          <p:nvPr/>
        </p:nvSpPr>
        <p:spPr>
          <a:xfrm>
            <a:off x="2233592" y="3365196"/>
            <a:ext cx="5453698" cy="1431161"/>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600" dirty="0"/>
              <a:t>Staff are required to carry out mandated contacts, complete court ordered visitation and servicing requirements. Decreasing staff will require existing staff to complete all these tasks, increasing overtime pay using enhanced compensation rates per labor agreements. </a:t>
            </a:r>
            <a:br>
              <a:rPr lang="en-US" sz="1600" dirty="0"/>
            </a:br>
            <a:r>
              <a:rPr lang="en-US" sz="1600" dirty="0">
                <a:highlight>
                  <a:srgbClr val="FFFF00"/>
                </a:highlight>
              </a:rPr>
              <a:t>Onondaga County overtime rate = 1.5x</a:t>
            </a:r>
            <a:r>
              <a:rPr lang="en-US" sz="1050" dirty="0">
                <a:solidFill>
                  <a:schemeClr val="tx1"/>
                </a:solidFill>
                <a:highlight>
                  <a:srgbClr val="FFFF00"/>
                </a:highlight>
                <a:latin typeface="Lato Light" panose="020F0502020204030203" pitchFamily="34" charset="0"/>
                <a:ea typeface="Open Sans Light" panose="020B0306030504020204" pitchFamily="34" charset="0"/>
                <a:cs typeface="Open Sans Light" panose="020B0306030504020204" pitchFamily="34" charset="0"/>
              </a:rPr>
              <a:t>.</a:t>
            </a:r>
          </a:p>
        </p:txBody>
      </p:sp>
      <p:sp>
        <p:nvSpPr>
          <p:cNvPr id="61" name="Subtitle 2">
            <a:extLst>
              <a:ext uri="{FF2B5EF4-FFF2-40B4-BE49-F238E27FC236}">
                <a16:creationId xmlns:a16="http://schemas.microsoft.com/office/drawing/2014/main" id="{31DCD4DD-2A04-A540-B5D1-FF7C2630DB50}"/>
              </a:ext>
            </a:extLst>
          </p:cNvPr>
          <p:cNvSpPr txBox="1">
            <a:spLocks/>
          </p:cNvSpPr>
          <p:nvPr/>
        </p:nvSpPr>
        <p:spPr>
          <a:xfrm>
            <a:off x="2170714" y="5264380"/>
            <a:ext cx="5453698" cy="1200329"/>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600" dirty="0"/>
              <a:t>Reducing staff and increasing mandated requirements increases the use of group care since there are fewer county staff to recruit and support kinship and foster families.  </a:t>
            </a:r>
            <a:r>
              <a:rPr lang="en-US" sz="1600" dirty="0">
                <a:highlight>
                  <a:srgbClr val="FFFF00"/>
                </a:highlight>
              </a:rPr>
              <a:t>Congregate Care on average is $180 a day versus $35 a day for home-based care.</a:t>
            </a:r>
            <a:endParaRPr lang="en-US" sz="1050" dirty="0">
              <a:solidFill>
                <a:schemeClr val="tx1"/>
              </a:solidFill>
              <a:highlight>
                <a:srgbClr val="FFFF00"/>
              </a:highlight>
              <a:latin typeface="Lato Light" panose="020F0502020204030203" pitchFamily="34" charset="0"/>
              <a:ea typeface="Open Sans Light" panose="020B0306030504020204" pitchFamily="34" charset="0"/>
              <a:cs typeface="Open Sans Light" panose="020B0306030504020204" pitchFamily="34" charset="0"/>
            </a:endParaRPr>
          </a:p>
        </p:txBody>
      </p:sp>
      <p:sp>
        <p:nvSpPr>
          <p:cNvPr id="65" name="TextBox 64">
            <a:extLst>
              <a:ext uri="{FF2B5EF4-FFF2-40B4-BE49-F238E27FC236}">
                <a16:creationId xmlns:a16="http://schemas.microsoft.com/office/drawing/2014/main" id="{057D527A-C3CF-DF43-9EB7-8D6CC736744D}"/>
              </a:ext>
            </a:extLst>
          </p:cNvPr>
          <p:cNvSpPr txBox="1"/>
          <p:nvPr/>
        </p:nvSpPr>
        <p:spPr>
          <a:xfrm>
            <a:off x="8915877" y="2061062"/>
            <a:ext cx="2679000" cy="646331"/>
          </a:xfrm>
          <a:prstGeom prst="rect">
            <a:avLst/>
          </a:prstGeom>
          <a:noFill/>
        </p:spPr>
        <p:txBody>
          <a:bodyPr wrap="square" rtlCol="0" anchor="ctr" anchorCtr="0">
            <a:spAutoFit/>
          </a:bodyPr>
          <a:lstStyle/>
          <a:p>
            <a:r>
              <a:rPr lang="en-US" sz="3600" b="1" dirty="0">
                <a:solidFill>
                  <a:schemeClr val="tx2"/>
                </a:solidFill>
                <a:highlight>
                  <a:srgbClr val="FFFF00"/>
                </a:highlight>
                <a:latin typeface="Poppins" pitchFamily="2" charset="77"/>
                <a:ea typeface="League Spartan" charset="0"/>
                <a:cs typeface="Poppins" pitchFamily="2" charset="77"/>
              </a:rPr>
              <a:t>$ 750,000*</a:t>
            </a:r>
          </a:p>
        </p:txBody>
      </p:sp>
      <p:sp>
        <p:nvSpPr>
          <p:cNvPr id="39" name="TextBox 38">
            <a:extLst>
              <a:ext uri="{FF2B5EF4-FFF2-40B4-BE49-F238E27FC236}">
                <a16:creationId xmlns:a16="http://schemas.microsoft.com/office/drawing/2014/main" id="{FF1BC94B-61A0-439A-B477-190B0C8DC4B0}"/>
              </a:ext>
            </a:extLst>
          </p:cNvPr>
          <p:cNvSpPr txBox="1"/>
          <p:nvPr/>
        </p:nvSpPr>
        <p:spPr>
          <a:xfrm>
            <a:off x="2191740" y="4881712"/>
            <a:ext cx="4473469" cy="369332"/>
          </a:xfrm>
          <a:prstGeom prst="rect">
            <a:avLst/>
          </a:prstGeom>
          <a:noFill/>
        </p:spPr>
        <p:txBody>
          <a:bodyPr wrap="none" rtlCol="0" anchor="ctr" anchorCtr="0">
            <a:spAutoFit/>
          </a:bodyPr>
          <a:lstStyle/>
          <a:p>
            <a:r>
              <a:rPr lang="en-US" b="1" dirty="0">
                <a:solidFill>
                  <a:schemeClr val="tx2"/>
                </a:solidFill>
                <a:latin typeface="Poppins" pitchFamily="2" charset="77"/>
                <a:ea typeface="League Spartan" charset="0"/>
                <a:cs typeface="Poppins" pitchFamily="2" charset="77"/>
              </a:rPr>
              <a:t>Increased Reliance on Congregate Level Care </a:t>
            </a:r>
          </a:p>
        </p:txBody>
      </p:sp>
      <p:sp>
        <p:nvSpPr>
          <p:cNvPr id="40" name="Shape 46483">
            <a:extLst>
              <a:ext uri="{FF2B5EF4-FFF2-40B4-BE49-F238E27FC236}">
                <a16:creationId xmlns:a16="http://schemas.microsoft.com/office/drawing/2014/main" id="{C14F394E-EB8C-4267-B363-E86AD96A4E4E}"/>
              </a:ext>
            </a:extLst>
          </p:cNvPr>
          <p:cNvSpPr/>
          <p:nvPr/>
        </p:nvSpPr>
        <p:spPr>
          <a:xfrm>
            <a:off x="282374" y="423074"/>
            <a:ext cx="759846" cy="1797549"/>
          </a:xfrm>
          <a:custGeom>
            <a:avLst/>
            <a:gdLst/>
            <a:ahLst/>
            <a:cxnLst>
              <a:cxn ang="0">
                <a:pos x="wd2" y="hd2"/>
              </a:cxn>
              <a:cxn ang="5400000">
                <a:pos x="wd2" y="hd2"/>
              </a:cxn>
              <a:cxn ang="10800000">
                <a:pos x="wd2" y="hd2"/>
              </a:cxn>
              <a:cxn ang="16200000">
                <a:pos x="wd2" y="hd2"/>
              </a:cxn>
            </a:cxnLst>
            <a:rect l="0" t="0" r="r" b="b"/>
            <a:pathLst>
              <a:path w="21523" h="21584" extrusionOk="0">
                <a:moveTo>
                  <a:pt x="10411" y="3"/>
                </a:moveTo>
                <a:cubicBezTo>
                  <a:pt x="9856" y="-16"/>
                  <a:pt x="9330" y="39"/>
                  <a:pt x="8926" y="147"/>
                </a:cubicBezTo>
                <a:cubicBezTo>
                  <a:pt x="8523" y="254"/>
                  <a:pt x="8242" y="414"/>
                  <a:pt x="8184" y="598"/>
                </a:cubicBezTo>
                <a:lnTo>
                  <a:pt x="7376" y="5631"/>
                </a:lnTo>
                <a:lnTo>
                  <a:pt x="6568" y="5599"/>
                </a:lnTo>
                <a:lnTo>
                  <a:pt x="4757" y="1849"/>
                </a:lnTo>
                <a:cubicBezTo>
                  <a:pt x="4699" y="1665"/>
                  <a:pt x="4425" y="1506"/>
                  <a:pt x="4023" y="1398"/>
                </a:cubicBezTo>
                <a:cubicBezTo>
                  <a:pt x="3621" y="1290"/>
                  <a:pt x="3094" y="1233"/>
                  <a:pt x="2538" y="1252"/>
                </a:cubicBezTo>
                <a:lnTo>
                  <a:pt x="2318" y="1260"/>
                </a:lnTo>
                <a:cubicBezTo>
                  <a:pt x="1762" y="1280"/>
                  <a:pt x="1281" y="1373"/>
                  <a:pt x="955" y="1506"/>
                </a:cubicBezTo>
                <a:cubicBezTo>
                  <a:pt x="629" y="1639"/>
                  <a:pt x="456" y="1811"/>
                  <a:pt x="515" y="1995"/>
                </a:cubicBezTo>
                <a:lnTo>
                  <a:pt x="2832" y="7412"/>
                </a:lnTo>
                <a:cubicBezTo>
                  <a:pt x="1722" y="7352"/>
                  <a:pt x="631" y="7551"/>
                  <a:pt x="188" y="7893"/>
                </a:cubicBezTo>
                <a:cubicBezTo>
                  <a:pt x="-17" y="8052"/>
                  <a:pt x="-61" y="8233"/>
                  <a:pt x="90" y="8407"/>
                </a:cubicBezTo>
                <a:cubicBezTo>
                  <a:pt x="754" y="9197"/>
                  <a:pt x="1577" y="9972"/>
                  <a:pt x="2538" y="10729"/>
                </a:cubicBezTo>
                <a:cubicBezTo>
                  <a:pt x="3071" y="11149"/>
                  <a:pt x="3655" y="11561"/>
                  <a:pt x="4252" y="11972"/>
                </a:cubicBezTo>
                <a:cubicBezTo>
                  <a:pt x="4762" y="12323"/>
                  <a:pt x="5338" y="12691"/>
                  <a:pt x="5912" y="13045"/>
                </a:cubicBezTo>
                <a:lnTo>
                  <a:pt x="5239" y="21584"/>
                </a:lnTo>
                <a:lnTo>
                  <a:pt x="18399" y="21584"/>
                </a:lnTo>
                <a:lnTo>
                  <a:pt x="17723" y="13048"/>
                </a:lnTo>
                <a:cubicBezTo>
                  <a:pt x="18349" y="12671"/>
                  <a:pt x="18949" y="12295"/>
                  <a:pt x="19539" y="11916"/>
                </a:cubicBezTo>
                <a:cubicBezTo>
                  <a:pt x="20041" y="11594"/>
                  <a:pt x="20543" y="11266"/>
                  <a:pt x="20871" y="10910"/>
                </a:cubicBezTo>
                <a:cubicBezTo>
                  <a:pt x="21286" y="10459"/>
                  <a:pt x="21353" y="9980"/>
                  <a:pt x="21401" y="9507"/>
                </a:cubicBezTo>
                <a:cubicBezTo>
                  <a:pt x="21510" y="8453"/>
                  <a:pt x="21539" y="7399"/>
                  <a:pt x="21516" y="6345"/>
                </a:cubicBezTo>
                <a:cubicBezTo>
                  <a:pt x="21512" y="6160"/>
                  <a:pt x="21294" y="5993"/>
                  <a:pt x="20928" y="5872"/>
                </a:cubicBezTo>
                <a:cubicBezTo>
                  <a:pt x="20562" y="5750"/>
                  <a:pt x="20051" y="5674"/>
                  <a:pt x="19492" y="5674"/>
                </a:cubicBezTo>
                <a:lnTo>
                  <a:pt x="19272" y="5674"/>
                </a:lnTo>
                <a:cubicBezTo>
                  <a:pt x="18712" y="5671"/>
                  <a:pt x="18203" y="5747"/>
                  <a:pt x="17844" y="5872"/>
                </a:cubicBezTo>
                <a:cubicBezTo>
                  <a:pt x="17633" y="5945"/>
                  <a:pt x="17486" y="6033"/>
                  <a:pt x="17395" y="6131"/>
                </a:cubicBezTo>
                <a:lnTo>
                  <a:pt x="16628" y="6085"/>
                </a:lnTo>
                <a:lnTo>
                  <a:pt x="16628" y="5826"/>
                </a:lnTo>
                <a:cubicBezTo>
                  <a:pt x="16628" y="5640"/>
                  <a:pt x="16399" y="5471"/>
                  <a:pt x="16033" y="5350"/>
                </a:cubicBezTo>
                <a:cubicBezTo>
                  <a:pt x="15667" y="5229"/>
                  <a:pt x="15164" y="5155"/>
                  <a:pt x="14605" y="5155"/>
                </a:cubicBezTo>
                <a:lnTo>
                  <a:pt x="14385" y="5155"/>
                </a:lnTo>
                <a:cubicBezTo>
                  <a:pt x="13826" y="5156"/>
                  <a:pt x="13324" y="5229"/>
                  <a:pt x="12957" y="5350"/>
                </a:cubicBezTo>
                <a:cubicBezTo>
                  <a:pt x="12542" y="5487"/>
                  <a:pt x="12306" y="5683"/>
                  <a:pt x="12361" y="5890"/>
                </a:cubicBezTo>
                <a:lnTo>
                  <a:pt x="11594" y="5858"/>
                </a:lnTo>
                <a:lnTo>
                  <a:pt x="12435" y="747"/>
                </a:lnTo>
                <a:cubicBezTo>
                  <a:pt x="12493" y="563"/>
                  <a:pt x="12321" y="388"/>
                  <a:pt x="11994" y="255"/>
                </a:cubicBezTo>
                <a:cubicBezTo>
                  <a:pt x="11668" y="121"/>
                  <a:pt x="11187" y="28"/>
                  <a:pt x="10632" y="9"/>
                </a:cubicBezTo>
                <a:lnTo>
                  <a:pt x="10411" y="3"/>
                </a:lnTo>
                <a:close/>
              </a:path>
            </a:pathLst>
          </a:custGeom>
          <a:solidFill>
            <a:schemeClr val="bg1">
              <a:lumMod val="85000"/>
            </a:schemeClr>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sp>
        <p:nvSpPr>
          <p:cNvPr id="2" name="TextBox 1">
            <a:extLst>
              <a:ext uri="{FF2B5EF4-FFF2-40B4-BE49-F238E27FC236}">
                <a16:creationId xmlns:a16="http://schemas.microsoft.com/office/drawing/2014/main" id="{EC0C3FDB-1228-445C-B8D8-26B2176DCABD}"/>
              </a:ext>
            </a:extLst>
          </p:cNvPr>
          <p:cNvSpPr txBox="1"/>
          <p:nvPr/>
        </p:nvSpPr>
        <p:spPr>
          <a:xfrm>
            <a:off x="8516709" y="6302612"/>
            <a:ext cx="3076548" cy="523220"/>
          </a:xfrm>
          <a:prstGeom prst="rect">
            <a:avLst/>
          </a:prstGeom>
          <a:noFill/>
        </p:spPr>
        <p:txBody>
          <a:bodyPr wrap="none" rtlCol="0">
            <a:spAutoFit/>
          </a:bodyPr>
          <a:lstStyle/>
          <a:p>
            <a:r>
              <a:rPr lang="en-US" sz="1400" dirty="0"/>
              <a:t>*estimate based on projected increases</a:t>
            </a:r>
          </a:p>
          <a:p>
            <a:r>
              <a:rPr lang="en-US" sz="1400" dirty="0"/>
              <a:t> in LOS and  CC placements.</a:t>
            </a:r>
          </a:p>
        </p:txBody>
      </p:sp>
    </p:spTree>
    <p:extLst>
      <p:ext uri="{BB962C8B-B14F-4D97-AF65-F5344CB8AC3E}">
        <p14:creationId xmlns:p14="http://schemas.microsoft.com/office/powerpoint/2010/main" val="3641206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46486">
            <a:extLst>
              <a:ext uri="{FF2B5EF4-FFF2-40B4-BE49-F238E27FC236}">
                <a16:creationId xmlns:a16="http://schemas.microsoft.com/office/drawing/2014/main" id="{47A53F24-4810-4E5F-8FF1-E5606687EFAA}"/>
              </a:ext>
            </a:extLst>
          </p:cNvPr>
          <p:cNvSpPr/>
          <p:nvPr/>
        </p:nvSpPr>
        <p:spPr>
          <a:xfrm>
            <a:off x="181986" y="100285"/>
            <a:ext cx="759846" cy="1797533"/>
          </a:xfrm>
          <a:custGeom>
            <a:avLst/>
            <a:gdLst/>
            <a:ahLst/>
            <a:cxnLst>
              <a:cxn ang="0">
                <a:pos x="wd2" y="hd2"/>
              </a:cxn>
              <a:cxn ang="5400000">
                <a:pos x="wd2" y="hd2"/>
              </a:cxn>
              <a:cxn ang="10800000">
                <a:pos x="wd2" y="hd2"/>
              </a:cxn>
              <a:cxn ang="16200000">
                <a:pos x="wd2" y="hd2"/>
              </a:cxn>
            </a:cxnLst>
            <a:rect l="0" t="0" r="r" b="b"/>
            <a:pathLst>
              <a:path w="21502" h="21584" extrusionOk="0">
                <a:moveTo>
                  <a:pt x="10379" y="3"/>
                </a:moveTo>
                <a:cubicBezTo>
                  <a:pt x="9825" y="-16"/>
                  <a:pt x="9301" y="42"/>
                  <a:pt x="8899" y="149"/>
                </a:cubicBezTo>
                <a:cubicBezTo>
                  <a:pt x="8497" y="257"/>
                  <a:pt x="8217" y="414"/>
                  <a:pt x="8158" y="598"/>
                </a:cubicBezTo>
                <a:lnTo>
                  <a:pt x="7353" y="5674"/>
                </a:lnTo>
                <a:lnTo>
                  <a:pt x="6548" y="5642"/>
                </a:lnTo>
                <a:lnTo>
                  <a:pt x="4742" y="1849"/>
                </a:lnTo>
                <a:cubicBezTo>
                  <a:pt x="4684" y="1665"/>
                  <a:pt x="4411" y="1506"/>
                  <a:pt x="4010" y="1398"/>
                </a:cubicBezTo>
                <a:cubicBezTo>
                  <a:pt x="3609" y="1290"/>
                  <a:pt x="3084" y="1233"/>
                  <a:pt x="2530" y="1252"/>
                </a:cubicBezTo>
                <a:lnTo>
                  <a:pt x="2310" y="1260"/>
                </a:lnTo>
                <a:cubicBezTo>
                  <a:pt x="1756" y="1280"/>
                  <a:pt x="1277" y="1373"/>
                  <a:pt x="952" y="1506"/>
                </a:cubicBezTo>
                <a:cubicBezTo>
                  <a:pt x="627" y="1639"/>
                  <a:pt x="455" y="1811"/>
                  <a:pt x="513" y="1995"/>
                </a:cubicBezTo>
                <a:lnTo>
                  <a:pt x="2823" y="7412"/>
                </a:lnTo>
                <a:cubicBezTo>
                  <a:pt x="1716" y="7352"/>
                  <a:pt x="629" y="7551"/>
                  <a:pt x="187" y="7893"/>
                </a:cubicBezTo>
                <a:cubicBezTo>
                  <a:pt x="-17" y="8052"/>
                  <a:pt x="-61" y="8233"/>
                  <a:pt x="90" y="8407"/>
                </a:cubicBezTo>
                <a:cubicBezTo>
                  <a:pt x="749" y="9197"/>
                  <a:pt x="1568" y="9973"/>
                  <a:pt x="2530" y="10729"/>
                </a:cubicBezTo>
                <a:cubicBezTo>
                  <a:pt x="3056" y="11142"/>
                  <a:pt x="3627" y="11550"/>
                  <a:pt x="4401" y="11918"/>
                </a:cubicBezTo>
                <a:cubicBezTo>
                  <a:pt x="4783" y="12100"/>
                  <a:pt x="5214" y="12271"/>
                  <a:pt x="5533" y="12466"/>
                </a:cubicBezTo>
                <a:cubicBezTo>
                  <a:pt x="5966" y="12731"/>
                  <a:pt x="6178" y="13030"/>
                  <a:pt x="6147" y="13331"/>
                </a:cubicBezTo>
                <a:lnTo>
                  <a:pt x="5222" y="21584"/>
                </a:lnTo>
                <a:lnTo>
                  <a:pt x="18342" y="21584"/>
                </a:lnTo>
                <a:lnTo>
                  <a:pt x="17691" y="13333"/>
                </a:lnTo>
                <a:cubicBezTo>
                  <a:pt x="17751" y="13178"/>
                  <a:pt x="17865" y="13026"/>
                  <a:pt x="18033" y="12880"/>
                </a:cubicBezTo>
                <a:cubicBezTo>
                  <a:pt x="18165" y="12765"/>
                  <a:pt x="18329" y="12655"/>
                  <a:pt x="18496" y="12546"/>
                </a:cubicBezTo>
                <a:cubicBezTo>
                  <a:pt x="19413" y="11948"/>
                  <a:pt x="20442" y="11366"/>
                  <a:pt x="20945" y="10696"/>
                </a:cubicBezTo>
                <a:cubicBezTo>
                  <a:pt x="21238" y="10306"/>
                  <a:pt x="21322" y="9898"/>
                  <a:pt x="21376" y="9494"/>
                </a:cubicBezTo>
                <a:cubicBezTo>
                  <a:pt x="21514" y="8444"/>
                  <a:pt x="21539" y="7395"/>
                  <a:pt x="21449" y="6345"/>
                </a:cubicBezTo>
                <a:cubicBezTo>
                  <a:pt x="21449" y="6159"/>
                  <a:pt x="21228" y="5993"/>
                  <a:pt x="20863" y="5872"/>
                </a:cubicBezTo>
                <a:cubicBezTo>
                  <a:pt x="20498" y="5750"/>
                  <a:pt x="19989" y="5674"/>
                  <a:pt x="19432" y="5674"/>
                </a:cubicBezTo>
                <a:lnTo>
                  <a:pt x="19212" y="5674"/>
                </a:lnTo>
                <a:cubicBezTo>
                  <a:pt x="18933" y="5673"/>
                  <a:pt x="18665" y="5691"/>
                  <a:pt x="18423" y="5726"/>
                </a:cubicBezTo>
                <a:cubicBezTo>
                  <a:pt x="18184" y="5759"/>
                  <a:pt x="17968" y="5809"/>
                  <a:pt x="17789" y="5872"/>
                </a:cubicBezTo>
                <a:cubicBezTo>
                  <a:pt x="17563" y="5950"/>
                  <a:pt x="17404" y="6047"/>
                  <a:pt x="17325" y="6153"/>
                </a:cubicBezTo>
                <a:lnTo>
                  <a:pt x="16593" y="6123"/>
                </a:lnTo>
                <a:lnTo>
                  <a:pt x="18879" y="1787"/>
                </a:lnTo>
                <a:cubicBezTo>
                  <a:pt x="18975" y="1605"/>
                  <a:pt x="18841" y="1428"/>
                  <a:pt x="18545" y="1287"/>
                </a:cubicBezTo>
                <a:cubicBezTo>
                  <a:pt x="18250" y="1147"/>
                  <a:pt x="17792" y="1044"/>
                  <a:pt x="17244" y="1012"/>
                </a:cubicBezTo>
                <a:lnTo>
                  <a:pt x="17032" y="998"/>
                </a:lnTo>
                <a:cubicBezTo>
                  <a:pt x="16484" y="966"/>
                  <a:pt x="15944" y="1010"/>
                  <a:pt x="15520" y="1109"/>
                </a:cubicBezTo>
                <a:cubicBezTo>
                  <a:pt x="15095" y="1208"/>
                  <a:pt x="14787" y="1362"/>
                  <a:pt x="14690" y="1544"/>
                </a:cubicBezTo>
                <a:lnTo>
                  <a:pt x="12396" y="5915"/>
                </a:lnTo>
                <a:lnTo>
                  <a:pt x="11558" y="5880"/>
                </a:lnTo>
                <a:lnTo>
                  <a:pt x="12396" y="747"/>
                </a:lnTo>
                <a:cubicBezTo>
                  <a:pt x="12454" y="563"/>
                  <a:pt x="12282" y="388"/>
                  <a:pt x="11957" y="255"/>
                </a:cubicBezTo>
                <a:cubicBezTo>
                  <a:pt x="11631" y="121"/>
                  <a:pt x="11153" y="28"/>
                  <a:pt x="10599" y="9"/>
                </a:cubicBezTo>
                <a:lnTo>
                  <a:pt x="10379" y="3"/>
                </a:lnTo>
                <a:close/>
              </a:path>
            </a:pathLst>
          </a:custGeom>
          <a:solidFill>
            <a:schemeClr val="bg1">
              <a:lumMod val="85000"/>
            </a:schemeClr>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sp>
        <p:nvSpPr>
          <p:cNvPr id="3" name="TextBox 2">
            <a:extLst>
              <a:ext uri="{FF2B5EF4-FFF2-40B4-BE49-F238E27FC236}">
                <a16:creationId xmlns:a16="http://schemas.microsoft.com/office/drawing/2014/main" id="{FF870694-658F-4CCF-B972-41F14DFFE994}"/>
              </a:ext>
            </a:extLst>
          </p:cNvPr>
          <p:cNvSpPr txBox="1"/>
          <p:nvPr/>
        </p:nvSpPr>
        <p:spPr>
          <a:xfrm>
            <a:off x="1049271" y="389977"/>
            <a:ext cx="9190997" cy="553998"/>
          </a:xfrm>
          <a:prstGeom prst="rect">
            <a:avLst/>
          </a:prstGeom>
          <a:noFill/>
        </p:spPr>
        <p:txBody>
          <a:bodyPr wrap="square" rtlCol="0">
            <a:spAutoFit/>
          </a:bodyPr>
          <a:lstStyle/>
          <a:p>
            <a:r>
              <a:rPr lang="en-US" sz="3000" b="1" dirty="0">
                <a:solidFill>
                  <a:schemeClr val="tx2"/>
                </a:solidFill>
                <a:latin typeface="Poppins" pitchFamily="2" charset="77"/>
                <a:cs typeface="Poppins" pitchFamily="2" charset="77"/>
              </a:rPr>
              <a:t>Prevention Services Are Reimbursed</a:t>
            </a:r>
          </a:p>
        </p:txBody>
      </p:sp>
      <p:graphicFrame>
        <p:nvGraphicFramePr>
          <p:cNvPr id="15" name="Chart 14">
            <a:extLst>
              <a:ext uri="{FF2B5EF4-FFF2-40B4-BE49-F238E27FC236}">
                <a16:creationId xmlns:a16="http://schemas.microsoft.com/office/drawing/2014/main" id="{35EABDEB-C14B-412E-87FA-EEBECB703A26}"/>
              </a:ext>
            </a:extLst>
          </p:cNvPr>
          <p:cNvGraphicFramePr/>
          <p:nvPr>
            <p:extLst>
              <p:ext uri="{D42A27DB-BD31-4B8C-83A1-F6EECF244321}">
                <p14:modId xmlns:p14="http://schemas.microsoft.com/office/powerpoint/2010/main" val="2148214771"/>
              </p:ext>
            </p:extLst>
          </p:nvPr>
        </p:nvGraphicFramePr>
        <p:xfrm>
          <a:off x="423781" y="891002"/>
          <a:ext cx="5732265" cy="398271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id="{F5EE2458-6145-4FEE-9459-268B7E904986}"/>
              </a:ext>
            </a:extLst>
          </p:cNvPr>
          <p:cNvSpPr txBox="1"/>
          <p:nvPr/>
        </p:nvSpPr>
        <p:spPr>
          <a:xfrm>
            <a:off x="6338230" y="2678730"/>
            <a:ext cx="5671902" cy="2308324"/>
          </a:xfrm>
          <a:prstGeom prst="rect">
            <a:avLst/>
          </a:prstGeom>
          <a:noFill/>
        </p:spPr>
        <p:txBody>
          <a:bodyPr wrap="square" rtlCol="0">
            <a:spAutoFit/>
          </a:bodyPr>
          <a:lstStyle/>
          <a:p>
            <a:pPr algn="ctr"/>
            <a:r>
              <a:rPr lang="en-US" sz="2400" b="1" dirty="0">
                <a:solidFill>
                  <a:srgbClr val="0070C0"/>
                </a:solidFill>
              </a:rPr>
              <a:t>How Do Cuts to Prevention Increase Costs? </a:t>
            </a:r>
          </a:p>
          <a:p>
            <a:pPr marL="285750" indent="-285750">
              <a:buFont typeface="Arial" panose="020B0604020202020204" pitchFamily="34" charset="0"/>
              <a:buChar char="•"/>
            </a:pPr>
            <a:r>
              <a:rPr lang="en-US" sz="1700" dirty="0"/>
              <a:t>Increase in removals into foster care because lack of services to address risk</a:t>
            </a:r>
          </a:p>
          <a:p>
            <a:pPr marL="285750" indent="-285750">
              <a:buFont typeface="Arial" panose="020B0604020202020204" pitchFamily="34" charset="0"/>
              <a:buChar char="•"/>
            </a:pPr>
            <a:r>
              <a:rPr lang="en-US" sz="1700" dirty="0"/>
              <a:t>Increased requirements on case workers to complete mandated tasks (see Slide 3)</a:t>
            </a:r>
          </a:p>
          <a:p>
            <a:pPr marL="285750" indent="-285750">
              <a:buFont typeface="Arial" panose="020B0604020202020204" pitchFamily="34" charset="0"/>
              <a:buChar char="•"/>
            </a:pPr>
            <a:r>
              <a:rPr lang="en-US" sz="1700" dirty="0"/>
              <a:t>Increase Lengths of Stay in foster care because of lack of step-down services </a:t>
            </a:r>
          </a:p>
          <a:p>
            <a:endParaRPr lang="en-US" dirty="0"/>
          </a:p>
        </p:txBody>
      </p:sp>
      <p:sp>
        <p:nvSpPr>
          <p:cNvPr id="5" name="TextBox 4">
            <a:extLst>
              <a:ext uri="{FF2B5EF4-FFF2-40B4-BE49-F238E27FC236}">
                <a16:creationId xmlns:a16="http://schemas.microsoft.com/office/drawing/2014/main" id="{ECE6EB6D-7785-4F00-9837-25E971CC6072}"/>
              </a:ext>
            </a:extLst>
          </p:cNvPr>
          <p:cNvSpPr txBox="1"/>
          <p:nvPr/>
        </p:nvSpPr>
        <p:spPr>
          <a:xfrm>
            <a:off x="5611537" y="908620"/>
            <a:ext cx="6580463" cy="461665"/>
          </a:xfrm>
          <a:prstGeom prst="rect">
            <a:avLst/>
          </a:prstGeom>
          <a:noFill/>
        </p:spPr>
        <p:txBody>
          <a:bodyPr wrap="square" rtlCol="0">
            <a:spAutoFit/>
          </a:bodyPr>
          <a:lstStyle/>
          <a:p>
            <a:pPr algn="ctr"/>
            <a:r>
              <a:rPr lang="en-US" sz="2400" b="1" dirty="0">
                <a:solidFill>
                  <a:srgbClr val="0070C0"/>
                </a:solidFill>
              </a:rPr>
              <a:t>What Do Prevention Contracts Cover?</a:t>
            </a:r>
          </a:p>
        </p:txBody>
      </p:sp>
      <p:sp>
        <p:nvSpPr>
          <p:cNvPr id="6" name="TextBox 5">
            <a:extLst>
              <a:ext uri="{FF2B5EF4-FFF2-40B4-BE49-F238E27FC236}">
                <a16:creationId xmlns:a16="http://schemas.microsoft.com/office/drawing/2014/main" id="{349FA089-31E7-4286-AC65-04C401A7E1EC}"/>
              </a:ext>
            </a:extLst>
          </p:cNvPr>
          <p:cNvSpPr txBox="1"/>
          <p:nvPr/>
        </p:nvSpPr>
        <p:spPr>
          <a:xfrm>
            <a:off x="6096000" y="1326448"/>
            <a:ext cx="5947393" cy="1138773"/>
          </a:xfrm>
          <a:prstGeom prst="rect">
            <a:avLst/>
          </a:prstGeom>
          <a:noFill/>
        </p:spPr>
        <p:txBody>
          <a:bodyPr wrap="square" rtlCol="0">
            <a:spAutoFit/>
          </a:bodyPr>
          <a:lstStyle/>
          <a:p>
            <a:pPr marL="285750" indent="-285750">
              <a:buFont typeface="Arial" panose="020B0604020202020204" pitchFamily="34" charset="0"/>
              <a:buChar char="•"/>
            </a:pPr>
            <a:r>
              <a:rPr lang="en-US" sz="1700" dirty="0"/>
              <a:t>Transportation and Supervision of Court Ordered Visitation</a:t>
            </a:r>
          </a:p>
          <a:p>
            <a:pPr marL="285750" indent="-285750">
              <a:buFont typeface="Arial" panose="020B0604020202020204" pitchFamily="34" charset="0"/>
              <a:buChar char="•"/>
            </a:pPr>
            <a:r>
              <a:rPr lang="en-US" sz="1700" dirty="0"/>
              <a:t>Parenting services, including in-home family therapy to assist with mental health, domestic violence or substance abuse to prevent removal into expensive foster care placement</a:t>
            </a:r>
          </a:p>
        </p:txBody>
      </p:sp>
      <p:sp>
        <p:nvSpPr>
          <p:cNvPr id="12" name="TextBox 11">
            <a:extLst>
              <a:ext uri="{FF2B5EF4-FFF2-40B4-BE49-F238E27FC236}">
                <a16:creationId xmlns:a16="http://schemas.microsoft.com/office/drawing/2014/main" id="{44CACE01-2C1E-4610-89BF-7A9E59ED5373}"/>
              </a:ext>
            </a:extLst>
          </p:cNvPr>
          <p:cNvSpPr txBox="1"/>
          <p:nvPr/>
        </p:nvSpPr>
        <p:spPr>
          <a:xfrm>
            <a:off x="1081294" y="4851486"/>
            <a:ext cx="4417240" cy="1569660"/>
          </a:xfrm>
          <a:prstGeom prst="rect">
            <a:avLst/>
          </a:prstGeom>
          <a:noFill/>
        </p:spPr>
        <p:txBody>
          <a:bodyPr wrap="square" rtlCol="0">
            <a:spAutoFit/>
          </a:bodyPr>
          <a:lstStyle/>
          <a:p>
            <a:pPr algn="ctr"/>
            <a:r>
              <a:rPr lang="en-US" sz="2400" b="1" dirty="0">
                <a:solidFill>
                  <a:srgbClr val="0070C0"/>
                </a:solidFill>
              </a:rPr>
              <a:t>What Do You Actually Save? </a:t>
            </a:r>
          </a:p>
          <a:p>
            <a:pPr algn="ctr"/>
            <a:r>
              <a:rPr lang="en-US" b="1" u="sng" dirty="0"/>
              <a:t>Cuts in Services 	Local Savings</a:t>
            </a:r>
          </a:p>
          <a:p>
            <a:pPr algn="ctr"/>
            <a:r>
              <a:rPr lang="en-US" dirty="0"/>
              <a:t>$1,000,000	$380,000</a:t>
            </a:r>
          </a:p>
          <a:p>
            <a:pPr algn="ctr"/>
            <a:r>
              <a:rPr lang="en-US" dirty="0"/>
              <a:t>$ 500,000	$190,000</a:t>
            </a:r>
          </a:p>
          <a:p>
            <a:pPr algn="ctr"/>
            <a:r>
              <a:rPr lang="en-US" dirty="0"/>
              <a:t>$ 200,000	$ 76,000</a:t>
            </a:r>
            <a:r>
              <a:rPr lang="en-US" b="1" u="sng" dirty="0"/>
              <a:t> </a:t>
            </a:r>
          </a:p>
        </p:txBody>
      </p:sp>
      <p:graphicFrame>
        <p:nvGraphicFramePr>
          <p:cNvPr id="13" name="Object 12">
            <a:extLst>
              <a:ext uri="{FF2B5EF4-FFF2-40B4-BE49-F238E27FC236}">
                <a16:creationId xmlns:a16="http://schemas.microsoft.com/office/drawing/2014/main" id="{F43F0A94-815A-4AEF-BC8B-7A3A3F91830A}"/>
              </a:ext>
            </a:extLst>
          </p:cNvPr>
          <p:cNvGraphicFramePr>
            <a:graphicFrameLocks noChangeAspect="1"/>
          </p:cNvGraphicFramePr>
          <p:nvPr>
            <p:extLst>
              <p:ext uri="{D42A27DB-BD31-4B8C-83A1-F6EECF244321}">
                <p14:modId xmlns:p14="http://schemas.microsoft.com/office/powerpoint/2010/main" val="3108534688"/>
              </p:ext>
            </p:extLst>
          </p:nvPr>
        </p:nvGraphicFramePr>
        <p:xfrm>
          <a:off x="5611537" y="5643410"/>
          <a:ext cx="6255612" cy="833171"/>
        </p:xfrm>
        <a:graphic>
          <a:graphicData uri="http://schemas.openxmlformats.org/presentationml/2006/ole">
            <mc:AlternateContent xmlns:mc="http://schemas.openxmlformats.org/markup-compatibility/2006">
              <mc:Choice xmlns:v="urn:schemas-microsoft-com:vml" Requires="v">
                <p:oleObj spid="_x0000_s1026" name="Worksheet" r:id="rId4" imgW="4362314" imgH="580988" progId="Excel.Sheet.12">
                  <p:embed/>
                </p:oleObj>
              </mc:Choice>
              <mc:Fallback>
                <p:oleObj name="Worksheet" r:id="rId4" imgW="4362314" imgH="580988" progId="Excel.Sheet.12">
                  <p:embed/>
                  <p:pic>
                    <p:nvPicPr>
                      <p:cNvPr id="13" name="Object 12">
                        <a:extLst>
                          <a:ext uri="{FF2B5EF4-FFF2-40B4-BE49-F238E27FC236}">
                            <a16:creationId xmlns:a16="http://schemas.microsoft.com/office/drawing/2014/main" id="{F43F0A94-815A-4AEF-BC8B-7A3A3F91830A}"/>
                          </a:ext>
                        </a:extLst>
                      </p:cNvPr>
                      <p:cNvPicPr/>
                      <p:nvPr/>
                    </p:nvPicPr>
                    <p:blipFill>
                      <a:blip r:embed="rId5"/>
                      <a:stretch>
                        <a:fillRect/>
                      </a:stretch>
                    </p:blipFill>
                    <p:spPr>
                      <a:xfrm>
                        <a:off x="5611537" y="5643410"/>
                        <a:ext cx="6255612" cy="833171"/>
                      </a:xfrm>
                      <a:prstGeom prst="rect">
                        <a:avLst/>
                      </a:prstGeom>
                    </p:spPr>
                  </p:pic>
                </p:oleObj>
              </mc:Fallback>
            </mc:AlternateContent>
          </a:graphicData>
        </a:graphic>
      </p:graphicFrame>
      <p:sp>
        <p:nvSpPr>
          <p:cNvPr id="16" name="TextBox 15">
            <a:extLst>
              <a:ext uri="{FF2B5EF4-FFF2-40B4-BE49-F238E27FC236}">
                <a16:creationId xmlns:a16="http://schemas.microsoft.com/office/drawing/2014/main" id="{079F9D07-B41E-4CF6-A40E-64C042D02F7B}"/>
              </a:ext>
            </a:extLst>
          </p:cNvPr>
          <p:cNvSpPr txBox="1"/>
          <p:nvPr/>
        </p:nvSpPr>
        <p:spPr>
          <a:xfrm>
            <a:off x="5779464" y="5056885"/>
            <a:ext cx="6580463" cy="461665"/>
          </a:xfrm>
          <a:prstGeom prst="rect">
            <a:avLst/>
          </a:prstGeom>
          <a:noFill/>
        </p:spPr>
        <p:txBody>
          <a:bodyPr wrap="square" rtlCol="0">
            <a:spAutoFit/>
          </a:bodyPr>
          <a:lstStyle/>
          <a:p>
            <a:pPr algn="ctr"/>
            <a:r>
              <a:rPr lang="en-US" sz="2400" b="1" dirty="0">
                <a:solidFill>
                  <a:srgbClr val="0070C0"/>
                </a:solidFill>
                <a:highlight>
                  <a:srgbClr val="FFFF00"/>
                </a:highlight>
              </a:rPr>
              <a:t>How Much Are The Alternatives?</a:t>
            </a:r>
          </a:p>
        </p:txBody>
      </p:sp>
    </p:spTree>
    <p:extLst>
      <p:ext uri="{BB962C8B-B14F-4D97-AF65-F5344CB8AC3E}">
        <p14:creationId xmlns:p14="http://schemas.microsoft.com/office/powerpoint/2010/main" val="11288838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46484">
            <a:extLst>
              <a:ext uri="{FF2B5EF4-FFF2-40B4-BE49-F238E27FC236}">
                <a16:creationId xmlns:a16="http://schemas.microsoft.com/office/drawing/2014/main" id="{78A06D00-D159-4D67-85D2-6C0274CD62E6}"/>
              </a:ext>
            </a:extLst>
          </p:cNvPr>
          <p:cNvSpPr/>
          <p:nvPr/>
        </p:nvSpPr>
        <p:spPr>
          <a:xfrm>
            <a:off x="174765" y="347770"/>
            <a:ext cx="820325" cy="1797567"/>
          </a:xfrm>
          <a:custGeom>
            <a:avLst/>
            <a:gdLst/>
            <a:ahLst/>
            <a:cxnLst>
              <a:cxn ang="0">
                <a:pos x="wd2" y="hd2"/>
              </a:cxn>
              <a:cxn ang="5400000">
                <a:pos x="wd2" y="hd2"/>
              </a:cxn>
              <a:cxn ang="10800000">
                <a:pos x="wd2" y="hd2"/>
              </a:cxn>
              <a:cxn ang="16200000">
                <a:pos x="wd2" y="hd2"/>
              </a:cxn>
            </a:cxnLst>
            <a:rect l="0" t="0" r="r" b="b"/>
            <a:pathLst>
              <a:path w="21489" h="21585" extrusionOk="0">
                <a:moveTo>
                  <a:pt x="9556" y="3"/>
                </a:moveTo>
                <a:cubicBezTo>
                  <a:pt x="9046" y="-15"/>
                  <a:pt x="8562" y="37"/>
                  <a:pt x="8191" y="138"/>
                </a:cubicBezTo>
                <a:cubicBezTo>
                  <a:pt x="7821" y="240"/>
                  <a:pt x="7563" y="388"/>
                  <a:pt x="7509" y="562"/>
                </a:cubicBezTo>
                <a:lnTo>
                  <a:pt x="6766" y="5345"/>
                </a:lnTo>
                <a:lnTo>
                  <a:pt x="6023" y="5316"/>
                </a:lnTo>
                <a:lnTo>
                  <a:pt x="4365" y="1743"/>
                </a:lnTo>
                <a:cubicBezTo>
                  <a:pt x="4311" y="1569"/>
                  <a:pt x="4060" y="1418"/>
                  <a:pt x="3691" y="1317"/>
                </a:cubicBezTo>
                <a:cubicBezTo>
                  <a:pt x="3322" y="1215"/>
                  <a:pt x="2836" y="1160"/>
                  <a:pt x="2327" y="1179"/>
                </a:cubicBezTo>
                <a:lnTo>
                  <a:pt x="2128" y="1187"/>
                </a:lnTo>
                <a:cubicBezTo>
                  <a:pt x="1618" y="1206"/>
                  <a:pt x="1174" y="1294"/>
                  <a:pt x="875" y="1419"/>
                </a:cubicBezTo>
                <a:cubicBezTo>
                  <a:pt x="577" y="1545"/>
                  <a:pt x="416" y="1704"/>
                  <a:pt x="470" y="1878"/>
                </a:cubicBezTo>
                <a:lnTo>
                  <a:pt x="2594" y="6982"/>
                </a:lnTo>
                <a:cubicBezTo>
                  <a:pt x="1576" y="6925"/>
                  <a:pt x="582" y="7112"/>
                  <a:pt x="176" y="7434"/>
                </a:cubicBezTo>
                <a:cubicBezTo>
                  <a:pt x="-12" y="7583"/>
                  <a:pt x="-58" y="7755"/>
                  <a:pt x="81" y="7919"/>
                </a:cubicBezTo>
                <a:cubicBezTo>
                  <a:pt x="549" y="8678"/>
                  <a:pt x="1306" y="9415"/>
                  <a:pt x="2327" y="10108"/>
                </a:cubicBezTo>
                <a:cubicBezTo>
                  <a:pt x="2979" y="10551"/>
                  <a:pt x="3698" y="10988"/>
                  <a:pt x="4127" y="11463"/>
                </a:cubicBezTo>
                <a:cubicBezTo>
                  <a:pt x="4236" y="11583"/>
                  <a:pt x="4324" y="11705"/>
                  <a:pt x="4391" y="11828"/>
                </a:cubicBezTo>
                <a:cubicBezTo>
                  <a:pt x="4446" y="12001"/>
                  <a:pt x="4494" y="12173"/>
                  <a:pt x="4534" y="12345"/>
                </a:cubicBezTo>
                <a:cubicBezTo>
                  <a:pt x="4895" y="13874"/>
                  <a:pt x="4697" y="15410"/>
                  <a:pt x="4488" y="16942"/>
                </a:cubicBezTo>
                <a:cubicBezTo>
                  <a:pt x="4277" y="18490"/>
                  <a:pt x="4054" y="20037"/>
                  <a:pt x="3821" y="21585"/>
                </a:cubicBezTo>
                <a:lnTo>
                  <a:pt x="17745" y="21585"/>
                </a:lnTo>
                <a:cubicBezTo>
                  <a:pt x="17559" y="18474"/>
                  <a:pt x="17374" y="15363"/>
                  <a:pt x="17188" y="12252"/>
                </a:cubicBezTo>
                <a:cubicBezTo>
                  <a:pt x="17180" y="12109"/>
                  <a:pt x="17171" y="11966"/>
                  <a:pt x="17163" y="11824"/>
                </a:cubicBezTo>
                <a:cubicBezTo>
                  <a:pt x="17322" y="11658"/>
                  <a:pt x="17497" y="11493"/>
                  <a:pt x="17689" y="11331"/>
                </a:cubicBezTo>
                <a:cubicBezTo>
                  <a:pt x="18073" y="11007"/>
                  <a:pt x="18523" y="10692"/>
                  <a:pt x="18859" y="10355"/>
                </a:cubicBezTo>
                <a:cubicBezTo>
                  <a:pt x="19475" y="9738"/>
                  <a:pt x="19658" y="9079"/>
                  <a:pt x="19861" y="8427"/>
                </a:cubicBezTo>
                <a:cubicBezTo>
                  <a:pt x="20119" y="7599"/>
                  <a:pt x="20433" y="6772"/>
                  <a:pt x="20716" y="5944"/>
                </a:cubicBezTo>
                <a:cubicBezTo>
                  <a:pt x="20992" y="5135"/>
                  <a:pt x="21243" y="4325"/>
                  <a:pt x="21467" y="3514"/>
                </a:cubicBezTo>
                <a:cubicBezTo>
                  <a:pt x="21542" y="3343"/>
                  <a:pt x="21426" y="3176"/>
                  <a:pt x="21165" y="3041"/>
                </a:cubicBezTo>
                <a:cubicBezTo>
                  <a:pt x="20941" y="2926"/>
                  <a:pt x="20612" y="2834"/>
                  <a:pt x="20206" y="2783"/>
                </a:cubicBezTo>
                <a:lnTo>
                  <a:pt x="20241" y="2771"/>
                </a:lnTo>
                <a:cubicBezTo>
                  <a:pt x="19736" y="2741"/>
                  <a:pt x="19241" y="2781"/>
                  <a:pt x="18850" y="2874"/>
                </a:cubicBezTo>
                <a:cubicBezTo>
                  <a:pt x="18460" y="2967"/>
                  <a:pt x="18179" y="3111"/>
                  <a:pt x="18090" y="3282"/>
                </a:cubicBezTo>
                <a:lnTo>
                  <a:pt x="16060" y="5809"/>
                </a:lnTo>
                <a:lnTo>
                  <a:pt x="15430" y="5777"/>
                </a:lnTo>
                <a:lnTo>
                  <a:pt x="15438" y="5774"/>
                </a:lnTo>
                <a:lnTo>
                  <a:pt x="15274" y="5768"/>
                </a:lnTo>
                <a:lnTo>
                  <a:pt x="17373" y="1684"/>
                </a:lnTo>
                <a:cubicBezTo>
                  <a:pt x="17462" y="1512"/>
                  <a:pt x="17343" y="1343"/>
                  <a:pt x="17071" y="1211"/>
                </a:cubicBezTo>
                <a:cubicBezTo>
                  <a:pt x="16799" y="1079"/>
                  <a:pt x="16375" y="983"/>
                  <a:pt x="15870" y="952"/>
                </a:cubicBezTo>
                <a:lnTo>
                  <a:pt x="15672" y="941"/>
                </a:lnTo>
                <a:cubicBezTo>
                  <a:pt x="15167" y="910"/>
                  <a:pt x="14680" y="953"/>
                  <a:pt x="14290" y="1046"/>
                </a:cubicBezTo>
                <a:cubicBezTo>
                  <a:pt x="13899" y="1140"/>
                  <a:pt x="13610" y="1283"/>
                  <a:pt x="13521" y="1455"/>
                </a:cubicBezTo>
                <a:lnTo>
                  <a:pt x="11405" y="5571"/>
                </a:lnTo>
                <a:lnTo>
                  <a:pt x="10636" y="5539"/>
                </a:lnTo>
                <a:lnTo>
                  <a:pt x="11405" y="703"/>
                </a:lnTo>
                <a:cubicBezTo>
                  <a:pt x="11458" y="529"/>
                  <a:pt x="11307" y="364"/>
                  <a:pt x="11007" y="238"/>
                </a:cubicBezTo>
                <a:cubicBezTo>
                  <a:pt x="10708" y="112"/>
                  <a:pt x="10265" y="24"/>
                  <a:pt x="9755" y="6"/>
                </a:cubicBezTo>
                <a:lnTo>
                  <a:pt x="9556" y="3"/>
                </a:lnTo>
                <a:close/>
              </a:path>
            </a:pathLst>
          </a:custGeom>
          <a:solidFill>
            <a:schemeClr val="bg1">
              <a:lumMod val="85000"/>
            </a:schemeClr>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sp>
        <p:nvSpPr>
          <p:cNvPr id="3" name="TextBox 2">
            <a:extLst>
              <a:ext uri="{FF2B5EF4-FFF2-40B4-BE49-F238E27FC236}">
                <a16:creationId xmlns:a16="http://schemas.microsoft.com/office/drawing/2014/main" id="{E48E2FD6-C85F-468B-8C8E-6B18D1D31FE0}"/>
              </a:ext>
            </a:extLst>
          </p:cNvPr>
          <p:cNvSpPr txBox="1"/>
          <p:nvPr/>
        </p:nvSpPr>
        <p:spPr>
          <a:xfrm>
            <a:off x="1049270" y="195091"/>
            <a:ext cx="10967964" cy="954107"/>
          </a:xfrm>
          <a:prstGeom prst="rect">
            <a:avLst/>
          </a:prstGeom>
          <a:noFill/>
        </p:spPr>
        <p:txBody>
          <a:bodyPr wrap="square" rtlCol="0">
            <a:spAutoFit/>
          </a:bodyPr>
          <a:lstStyle/>
          <a:p>
            <a:r>
              <a:rPr lang="en-US" sz="2800" b="1" dirty="0">
                <a:solidFill>
                  <a:schemeClr val="tx2"/>
                </a:solidFill>
                <a:latin typeface="Poppins" pitchFamily="2" charset="77"/>
                <a:cs typeface="Poppins" pitchFamily="2" charset="77"/>
              </a:rPr>
              <a:t>Cuts in Child Welfare </a:t>
            </a:r>
            <a:r>
              <a:rPr lang="en-US" sz="2800" b="1" u="sng" dirty="0">
                <a:solidFill>
                  <a:schemeClr val="tx2"/>
                </a:solidFill>
                <a:latin typeface="Poppins" pitchFamily="2" charset="77"/>
                <a:cs typeface="Poppins" pitchFamily="2" charset="77"/>
              </a:rPr>
              <a:t>WILL</a:t>
            </a:r>
            <a:r>
              <a:rPr lang="en-US" sz="2800" b="1" dirty="0">
                <a:solidFill>
                  <a:schemeClr val="tx2"/>
                </a:solidFill>
                <a:latin typeface="Poppins" pitchFamily="2" charset="77"/>
                <a:cs typeface="Poppins" pitchFamily="2" charset="77"/>
              </a:rPr>
              <a:t> Impact Federally-Mandated Outcomes for Children*</a:t>
            </a:r>
          </a:p>
        </p:txBody>
      </p:sp>
      <p:graphicFrame>
        <p:nvGraphicFramePr>
          <p:cNvPr id="6" name="Diagram 5">
            <a:extLst>
              <a:ext uri="{FF2B5EF4-FFF2-40B4-BE49-F238E27FC236}">
                <a16:creationId xmlns:a16="http://schemas.microsoft.com/office/drawing/2014/main" id="{576508CF-FA9E-4167-9196-4FDF12D4D554}"/>
              </a:ext>
            </a:extLst>
          </p:cNvPr>
          <p:cNvGraphicFramePr/>
          <p:nvPr>
            <p:extLst>
              <p:ext uri="{D42A27DB-BD31-4B8C-83A1-F6EECF244321}">
                <p14:modId xmlns:p14="http://schemas.microsoft.com/office/powerpoint/2010/main" val="606733424"/>
              </p:ext>
            </p:extLst>
          </p:nvPr>
        </p:nvGraphicFramePr>
        <p:xfrm>
          <a:off x="1209822" y="1266092"/>
          <a:ext cx="10283483" cy="46564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a:extLst>
              <a:ext uri="{FF2B5EF4-FFF2-40B4-BE49-F238E27FC236}">
                <a16:creationId xmlns:a16="http://schemas.microsoft.com/office/drawing/2014/main" id="{AC0A6029-E570-40CD-B1A7-C98BED425E0C}"/>
              </a:ext>
            </a:extLst>
          </p:cNvPr>
          <p:cNvSpPr txBox="1"/>
          <p:nvPr/>
        </p:nvSpPr>
        <p:spPr>
          <a:xfrm>
            <a:off x="6710289" y="6371730"/>
            <a:ext cx="5306945" cy="276999"/>
          </a:xfrm>
          <a:prstGeom prst="rect">
            <a:avLst/>
          </a:prstGeom>
          <a:noFill/>
        </p:spPr>
        <p:txBody>
          <a:bodyPr wrap="square" rtlCol="0">
            <a:spAutoFit/>
          </a:bodyPr>
          <a:lstStyle/>
          <a:p>
            <a:r>
              <a:rPr lang="en-US" sz="1200" dirty="0"/>
              <a:t>* Federal Child and Family Services Review Measured Outcomes for Permanency </a:t>
            </a:r>
          </a:p>
        </p:txBody>
      </p:sp>
    </p:spTree>
    <p:extLst>
      <p:ext uri="{BB962C8B-B14F-4D97-AF65-F5344CB8AC3E}">
        <p14:creationId xmlns:p14="http://schemas.microsoft.com/office/powerpoint/2010/main" val="643493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46485">
            <a:extLst>
              <a:ext uri="{FF2B5EF4-FFF2-40B4-BE49-F238E27FC236}">
                <a16:creationId xmlns:a16="http://schemas.microsoft.com/office/drawing/2014/main" id="{DCA572E5-6AD1-41FB-BC23-F30BF85974A6}"/>
              </a:ext>
            </a:extLst>
          </p:cNvPr>
          <p:cNvSpPr/>
          <p:nvPr/>
        </p:nvSpPr>
        <p:spPr>
          <a:xfrm>
            <a:off x="124953" y="207094"/>
            <a:ext cx="859802" cy="1797568"/>
          </a:xfrm>
          <a:custGeom>
            <a:avLst/>
            <a:gdLst/>
            <a:ahLst/>
            <a:cxnLst>
              <a:cxn ang="0">
                <a:pos x="wd2" y="hd2"/>
              </a:cxn>
              <a:cxn ang="5400000">
                <a:pos x="wd2" y="hd2"/>
              </a:cxn>
              <a:cxn ang="10800000">
                <a:pos x="wd2" y="hd2"/>
              </a:cxn>
              <a:cxn ang="16200000">
                <a:pos x="wd2" y="hd2"/>
              </a:cxn>
            </a:cxnLst>
            <a:rect l="0" t="0" r="r" b="b"/>
            <a:pathLst>
              <a:path w="21522" h="21585" extrusionOk="0">
                <a:moveTo>
                  <a:pt x="12120" y="3"/>
                </a:moveTo>
                <a:cubicBezTo>
                  <a:pt x="11719" y="-15"/>
                  <a:pt x="11337" y="40"/>
                  <a:pt x="11046" y="141"/>
                </a:cubicBezTo>
                <a:cubicBezTo>
                  <a:pt x="10754" y="243"/>
                  <a:pt x="10557" y="391"/>
                  <a:pt x="10515" y="564"/>
                </a:cubicBezTo>
                <a:lnTo>
                  <a:pt x="9930" y="5345"/>
                </a:lnTo>
                <a:lnTo>
                  <a:pt x="9345" y="5316"/>
                </a:lnTo>
                <a:lnTo>
                  <a:pt x="8040" y="1743"/>
                </a:lnTo>
                <a:cubicBezTo>
                  <a:pt x="7998" y="1569"/>
                  <a:pt x="7800" y="1418"/>
                  <a:pt x="7509" y="1317"/>
                </a:cubicBezTo>
                <a:cubicBezTo>
                  <a:pt x="7219" y="1215"/>
                  <a:pt x="6836" y="1160"/>
                  <a:pt x="6435" y="1179"/>
                </a:cubicBezTo>
                <a:lnTo>
                  <a:pt x="6272" y="1187"/>
                </a:lnTo>
                <a:cubicBezTo>
                  <a:pt x="5870" y="1206"/>
                  <a:pt x="5528" y="1294"/>
                  <a:pt x="5292" y="1419"/>
                </a:cubicBezTo>
                <a:cubicBezTo>
                  <a:pt x="5057" y="1545"/>
                  <a:pt x="4930" y="1707"/>
                  <a:pt x="4973" y="1881"/>
                </a:cubicBezTo>
                <a:cubicBezTo>
                  <a:pt x="5170" y="2880"/>
                  <a:pt x="5458" y="3876"/>
                  <a:pt x="5836" y="4866"/>
                </a:cubicBezTo>
                <a:cubicBezTo>
                  <a:pt x="6102" y="5562"/>
                  <a:pt x="6417" y="6255"/>
                  <a:pt x="6700" y="6949"/>
                </a:cubicBezTo>
                <a:cubicBezTo>
                  <a:pt x="6771" y="7124"/>
                  <a:pt x="6841" y="7300"/>
                  <a:pt x="6727" y="7469"/>
                </a:cubicBezTo>
                <a:cubicBezTo>
                  <a:pt x="6670" y="7555"/>
                  <a:pt x="6567" y="7632"/>
                  <a:pt x="6401" y="7687"/>
                </a:cubicBezTo>
                <a:cubicBezTo>
                  <a:pt x="5957" y="7832"/>
                  <a:pt x="5433" y="7764"/>
                  <a:pt x="4993" y="7613"/>
                </a:cubicBezTo>
                <a:cubicBezTo>
                  <a:pt x="4584" y="7473"/>
                  <a:pt x="4220" y="7272"/>
                  <a:pt x="3864" y="7087"/>
                </a:cubicBezTo>
                <a:cubicBezTo>
                  <a:pt x="3502" y="6900"/>
                  <a:pt x="3056" y="6746"/>
                  <a:pt x="2592" y="6606"/>
                </a:cubicBezTo>
                <a:cubicBezTo>
                  <a:pt x="2269" y="6508"/>
                  <a:pt x="1934" y="6418"/>
                  <a:pt x="1552" y="6400"/>
                </a:cubicBezTo>
                <a:cubicBezTo>
                  <a:pt x="1149" y="6381"/>
                  <a:pt x="733" y="6448"/>
                  <a:pt x="436" y="6573"/>
                </a:cubicBezTo>
                <a:cubicBezTo>
                  <a:pt x="114" y="6710"/>
                  <a:pt x="-36" y="6896"/>
                  <a:pt x="8" y="7079"/>
                </a:cubicBezTo>
                <a:cubicBezTo>
                  <a:pt x="49" y="7247"/>
                  <a:pt x="260" y="7398"/>
                  <a:pt x="484" y="7549"/>
                </a:cubicBezTo>
                <a:cubicBezTo>
                  <a:pt x="2483" y="8895"/>
                  <a:pt x="4829" y="10135"/>
                  <a:pt x="7232" y="11350"/>
                </a:cubicBezTo>
                <a:cubicBezTo>
                  <a:pt x="7497" y="11485"/>
                  <a:pt x="7768" y="11618"/>
                  <a:pt x="7978" y="11770"/>
                </a:cubicBezTo>
                <a:cubicBezTo>
                  <a:pt x="8261" y="11974"/>
                  <a:pt x="8428" y="12204"/>
                  <a:pt x="8467" y="12442"/>
                </a:cubicBezTo>
                <a:lnTo>
                  <a:pt x="7917" y="21585"/>
                </a:lnTo>
                <a:lnTo>
                  <a:pt x="18880" y="21585"/>
                </a:lnTo>
                <a:lnTo>
                  <a:pt x="18282" y="11742"/>
                </a:lnTo>
                <a:cubicBezTo>
                  <a:pt x="18531" y="11452"/>
                  <a:pt x="18784" y="11162"/>
                  <a:pt x="19043" y="10872"/>
                </a:cubicBezTo>
                <a:cubicBezTo>
                  <a:pt x="19269" y="10621"/>
                  <a:pt x="19501" y="10368"/>
                  <a:pt x="19669" y="10105"/>
                </a:cubicBezTo>
                <a:cubicBezTo>
                  <a:pt x="19956" y="9656"/>
                  <a:pt x="20056" y="9187"/>
                  <a:pt x="20159" y="8721"/>
                </a:cubicBezTo>
                <a:cubicBezTo>
                  <a:pt x="20351" y="7851"/>
                  <a:pt x="20565" y="6981"/>
                  <a:pt x="20791" y="6112"/>
                </a:cubicBezTo>
                <a:cubicBezTo>
                  <a:pt x="21017" y="5246"/>
                  <a:pt x="21255" y="4380"/>
                  <a:pt x="21505" y="3514"/>
                </a:cubicBezTo>
                <a:cubicBezTo>
                  <a:pt x="21564" y="3343"/>
                  <a:pt x="21466" y="3179"/>
                  <a:pt x="21260" y="3044"/>
                </a:cubicBezTo>
                <a:cubicBezTo>
                  <a:pt x="21084" y="2929"/>
                  <a:pt x="20825" y="2834"/>
                  <a:pt x="20506" y="2783"/>
                </a:cubicBezTo>
                <a:lnTo>
                  <a:pt x="20540" y="2771"/>
                </a:lnTo>
                <a:cubicBezTo>
                  <a:pt x="20142" y="2741"/>
                  <a:pt x="19752" y="2781"/>
                  <a:pt x="19445" y="2874"/>
                </a:cubicBezTo>
                <a:cubicBezTo>
                  <a:pt x="19137" y="2967"/>
                  <a:pt x="18909" y="3111"/>
                  <a:pt x="18839" y="3282"/>
                </a:cubicBezTo>
                <a:lnTo>
                  <a:pt x="17241" y="5809"/>
                </a:lnTo>
                <a:lnTo>
                  <a:pt x="16752" y="5777"/>
                </a:lnTo>
                <a:lnTo>
                  <a:pt x="16622" y="5768"/>
                </a:lnTo>
                <a:lnTo>
                  <a:pt x="18282" y="1684"/>
                </a:lnTo>
                <a:cubicBezTo>
                  <a:pt x="18352" y="1512"/>
                  <a:pt x="18251" y="1346"/>
                  <a:pt x="18037" y="1214"/>
                </a:cubicBezTo>
                <a:cubicBezTo>
                  <a:pt x="17823" y="1082"/>
                  <a:pt x="17496" y="983"/>
                  <a:pt x="17098" y="952"/>
                </a:cubicBezTo>
                <a:lnTo>
                  <a:pt x="16942" y="941"/>
                </a:lnTo>
                <a:cubicBezTo>
                  <a:pt x="16544" y="910"/>
                  <a:pt x="16161" y="953"/>
                  <a:pt x="15854" y="1046"/>
                </a:cubicBezTo>
                <a:cubicBezTo>
                  <a:pt x="15546" y="1140"/>
                  <a:pt x="15319" y="1283"/>
                  <a:pt x="15249" y="1455"/>
                </a:cubicBezTo>
                <a:lnTo>
                  <a:pt x="13582" y="5571"/>
                </a:lnTo>
                <a:lnTo>
                  <a:pt x="12977" y="5539"/>
                </a:lnTo>
                <a:lnTo>
                  <a:pt x="13582" y="703"/>
                </a:lnTo>
                <a:cubicBezTo>
                  <a:pt x="13625" y="529"/>
                  <a:pt x="13499" y="364"/>
                  <a:pt x="13263" y="238"/>
                </a:cubicBezTo>
                <a:cubicBezTo>
                  <a:pt x="13027" y="112"/>
                  <a:pt x="12685" y="27"/>
                  <a:pt x="12283" y="9"/>
                </a:cubicBezTo>
                <a:lnTo>
                  <a:pt x="12120" y="3"/>
                </a:lnTo>
                <a:close/>
              </a:path>
            </a:pathLst>
          </a:custGeom>
          <a:solidFill>
            <a:schemeClr val="bg1">
              <a:lumMod val="85000"/>
            </a:schemeClr>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sp>
        <p:nvSpPr>
          <p:cNvPr id="3" name="TextBox 2">
            <a:extLst>
              <a:ext uri="{FF2B5EF4-FFF2-40B4-BE49-F238E27FC236}">
                <a16:creationId xmlns:a16="http://schemas.microsoft.com/office/drawing/2014/main" id="{BD106181-70FC-46A4-993B-46103A0C9240}"/>
              </a:ext>
            </a:extLst>
          </p:cNvPr>
          <p:cNvSpPr txBox="1"/>
          <p:nvPr/>
        </p:nvSpPr>
        <p:spPr>
          <a:xfrm>
            <a:off x="1049271" y="389977"/>
            <a:ext cx="9190997" cy="1015663"/>
          </a:xfrm>
          <a:prstGeom prst="rect">
            <a:avLst/>
          </a:prstGeom>
          <a:noFill/>
        </p:spPr>
        <p:txBody>
          <a:bodyPr wrap="square" rtlCol="0">
            <a:spAutoFit/>
          </a:bodyPr>
          <a:lstStyle/>
          <a:p>
            <a:r>
              <a:rPr lang="en-US" sz="3000" b="1" dirty="0">
                <a:solidFill>
                  <a:schemeClr val="tx2"/>
                </a:solidFill>
                <a:latin typeface="Poppins" pitchFamily="2" charset="77"/>
                <a:cs typeface="Poppins" pitchFamily="2" charset="77"/>
              </a:rPr>
              <a:t>Cuts in Child Welfare Will Impact Family First Readiness and Result in Lost Revenue and Increased Costs</a:t>
            </a:r>
          </a:p>
        </p:txBody>
      </p:sp>
      <p:sp>
        <p:nvSpPr>
          <p:cNvPr id="4" name="Freeform 1">
            <a:extLst>
              <a:ext uri="{FF2B5EF4-FFF2-40B4-BE49-F238E27FC236}">
                <a16:creationId xmlns:a16="http://schemas.microsoft.com/office/drawing/2014/main" id="{C43FA7D3-3AF9-42C4-990C-8B9908C705F2}"/>
              </a:ext>
            </a:extLst>
          </p:cNvPr>
          <p:cNvSpPr>
            <a:spLocks noChangeArrowheads="1"/>
          </p:cNvSpPr>
          <p:nvPr/>
        </p:nvSpPr>
        <p:spPr bwMode="auto">
          <a:xfrm>
            <a:off x="6096000" y="3857544"/>
            <a:ext cx="2398879" cy="2398878"/>
          </a:xfrm>
          <a:custGeom>
            <a:avLst/>
            <a:gdLst>
              <a:gd name="T0" fmla="*/ 938 w 7007"/>
              <a:gd name="T1" fmla="*/ 3444 h 7008"/>
              <a:gd name="T2" fmla="*/ 938 w 7007"/>
              <a:gd name="T3" fmla="*/ 3444 h 7008"/>
              <a:gd name="T4" fmla="*/ 319 w 7007"/>
              <a:gd name="T5" fmla="*/ 3258 h 7008"/>
              <a:gd name="T6" fmla="*/ 319 w 7007"/>
              <a:gd name="T7" fmla="*/ 3258 h 7008"/>
              <a:gd name="T8" fmla="*/ 0 w 7007"/>
              <a:gd name="T9" fmla="*/ 3457 h 7008"/>
              <a:gd name="T10" fmla="*/ 0 w 7007"/>
              <a:gd name="T11" fmla="*/ 5429 h 7008"/>
              <a:gd name="T12" fmla="*/ 1956 w 7007"/>
              <a:gd name="T13" fmla="*/ 5429 h 7008"/>
              <a:gd name="T14" fmla="*/ 1956 w 7007"/>
              <a:gd name="T15" fmla="*/ 5429 h 7008"/>
              <a:gd name="T16" fmla="*/ 2153 w 7007"/>
              <a:gd name="T17" fmla="*/ 5749 h 7008"/>
              <a:gd name="T18" fmla="*/ 2153 w 7007"/>
              <a:gd name="T19" fmla="*/ 5749 h 7008"/>
              <a:gd name="T20" fmla="*/ 1977 w 7007"/>
              <a:gd name="T21" fmla="*/ 6368 h 7008"/>
              <a:gd name="T22" fmla="*/ 1977 w 7007"/>
              <a:gd name="T23" fmla="*/ 6368 h 7008"/>
              <a:gd name="T24" fmla="*/ 2710 w 7007"/>
              <a:gd name="T25" fmla="*/ 7007 h 7008"/>
              <a:gd name="T26" fmla="*/ 2710 w 7007"/>
              <a:gd name="T27" fmla="*/ 7007 h 7008"/>
              <a:gd name="T28" fmla="*/ 3443 w 7007"/>
              <a:gd name="T29" fmla="*/ 6368 h 7008"/>
              <a:gd name="T30" fmla="*/ 3443 w 7007"/>
              <a:gd name="T31" fmla="*/ 6368 h 7008"/>
              <a:gd name="T32" fmla="*/ 3257 w 7007"/>
              <a:gd name="T33" fmla="*/ 5749 h 7008"/>
              <a:gd name="T34" fmla="*/ 3257 w 7007"/>
              <a:gd name="T35" fmla="*/ 5749 h 7008"/>
              <a:gd name="T36" fmla="*/ 3456 w 7007"/>
              <a:gd name="T37" fmla="*/ 5429 h 7008"/>
              <a:gd name="T38" fmla="*/ 5427 w 7007"/>
              <a:gd name="T39" fmla="*/ 5429 h 7008"/>
              <a:gd name="T40" fmla="*/ 5427 w 7007"/>
              <a:gd name="T41" fmla="*/ 5429 h 7008"/>
              <a:gd name="T42" fmla="*/ 5427 w 7007"/>
              <a:gd name="T43" fmla="*/ 3457 h 7008"/>
              <a:gd name="T44" fmla="*/ 5427 w 7007"/>
              <a:gd name="T45" fmla="*/ 3457 h 7008"/>
              <a:gd name="T46" fmla="*/ 5748 w 7007"/>
              <a:gd name="T47" fmla="*/ 3258 h 7008"/>
              <a:gd name="T48" fmla="*/ 5748 w 7007"/>
              <a:gd name="T49" fmla="*/ 3258 h 7008"/>
              <a:gd name="T50" fmla="*/ 6367 w 7007"/>
              <a:gd name="T51" fmla="*/ 3444 h 7008"/>
              <a:gd name="T52" fmla="*/ 6367 w 7007"/>
              <a:gd name="T53" fmla="*/ 3444 h 7008"/>
              <a:gd name="T54" fmla="*/ 7006 w 7007"/>
              <a:gd name="T55" fmla="*/ 2711 h 7008"/>
              <a:gd name="T56" fmla="*/ 7006 w 7007"/>
              <a:gd name="T57" fmla="*/ 2711 h 7008"/>
              <a:gd name="T58" fmla="*/ 6367 w 7007"/>
              <a:gd name="T59" fmla="*/ 1979 h 7008"/>
              <a:gd name="T60" fmla="*/ 6367 w 7007"/>
              <a:gd name="T61" fmla="*/ 1979 h 7008"/>
              <a:gd name="T62" fmla="*/ 5748 w 7007"/>
              <a:gd name="T63" fmla="*/ 2154 h 7008"/>
              <a:gd name="T64" fmla="*/ 5748 w 7007"/>
              <a:gd name="T65" fmla="*/ 2154 h 7008"/>
              <a:gd name="T66" fmla="*/ 5427 w 7007"/>
              <a:gd name="T67" fmla="*/ 1957 h 7008"/>
              <a:gd name="T68" fmla="*/ 5427 w 7007"/>
              <a:gd name="T69" fmla="*/ 0 h 7008"/>
              <a:gd name="T70" fmla="*/ 5427 w 7007"/>
              <a:gd name="T71" fmla="*/ 375 h 7008"/>
              <a:gd name="T72" fmla="*/ 5427 w 7007"/>
              <a:gd name="T73" fmla="*/ 0 h 7008"/>
              <a:gd name="T74" fmla="*/ 3456 w 7007"/>
              <a:gd name="T75" fmla="*/ 0 h 7008"/>
              <a:gd name="T76" fmla="*/ 3456 w 7007"/>
              <a:gd name="T77" fmla="*/ 0 h 7008"/>
              <a:gd name="T78" fmla="*/ 3257 w 7007"/>
              <a:gd name="T79" fmla="*/ 320 h 7008"/>
              <a:gd name="T80" fmla="*/ 3257 w 7007"/>
              <a:gd name="T81" fmla="*/ 320 h 7008"/>
              <a:gd name="T82" fmla="*/ 3443 w 7007"/>
              <a:gd name="T83" fmla="*/ 939 h 7008"/>
              <a:gd name="T84" fmla="*/ 3443 w 7007"/>
              <a:gd name="T85" fmla="*/ 939 h 7008"/>
              <a:gd name="T86" fmla="*/ 2710 w 7007"/>
              <a:gd name="T87" fmla="*/ 1577 h 7008"/>
              <a:gd name="T88" fmla="*/ 2710 w 7007"/>
              <a:gd name="T89" fmla="*/ 1577 h 7008"/>
              <a:gd name="T90" fmla="*/ 1977 w 7007"/>
              <a:gd name="T91" fmla="*/ 939 h 7008"/>
              <a:gd name="T92" fmla="*/ 1977 w 7007"/>
              <a:gd name="T93" fmla="*/ 939 h 7008"/>
              <a:gd name="T94" fmla="*/ 2153 w 7007"/>
              <a:gd name="T95" fmla="*/ 320 h 7008"/>
              <a:gd name="T96" fmla="*/ 2153 w 7007"/>
              <a:gd name="T97" fmla="*/ 320 h 7008"/>
              <a:gd name="T98" fmla="*/ 1956 w 7007"/>
              <a:gd name="T99" fmla="*/ 0 h 7008"/>
              <a:gd name="T100" fmla="*/ 0 w 7007"/>
              <a:gd name="T101" fmla="*/ 0 h 7008"/>
              <a:gd name="T102" fmla="*/ 0 w 7007"/>
              <a:gd name="T103" fmla="*/ 1957 h 7008"/>
              <a:gd name="T104" fmla="*/ 0 w 7007"/>
              <a:gd name="T105" fmla="*/ 1957 h 7008"/>
              <a:gd name="T106" fmla="*/ 319 w 7007"/>
              <a:gd name="T107" fmla="*/ 2154 h 7008"/>
              <a:gd name="T108" fmla="*/ 319 w 7007"/>
              <a:gd name="T109" fmla="*/ 2154 h 7008"/>
              <a:gd name="T110" fmla="*/ 938 w 7007"/>
              <a:gd name="T111" fmla="*/ 1979 h 7008"/>
              <a:gd name="T112" fmla="*/ 938 w 7007"/>
              <a:gd name="T113" fmla="*/ 1979 h 7008"/>
              <a:gd name="T114" fmla="*/ 1576 w 7007"/>
              <a:gd name="T115" fmla="*/ 2711 h 7008"/>
              <a:gd name="T116" fmla="*/ 1576 w 7007"/>
              <a:gd name="T117" fmla="*/ 2711 h 7008"/>
              <a:gd name="T118" fmla="*/ 938 w 7007"/>
              <a:gd name="T119" fmla="*/ 3444 h 70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7007" h="7008">
                <a:moveTo>
                  <a:pt x="938" y="3444"/>
                </a:moveTo>
                <a:lnTo>
                  <a:pt x="938" y="3444"/>
                </a:lnTo>
                <a:cubicBezTo>
                  <a:pt x="768" y="3444"/>
                  <a:pt x="534" y="3367"/>
                  <a:pt x="319" y="3258"/>
                </a:cubicBezTo>
                <a:lnTo>
                  <a:pt x="319" y="3258"/>
                </a:lnTo>
                <a:cubicBezTo>
                  <a:pt x="172" y="3183"/>
                  <a:pt x="0" y="3293"/>
                  <a:pt x="0" y="3457"/>
                </a:cubicBezTo>
                <a:lnTo>
                  <a:pt x="0" y="5429"/>
                </a:lnTo>
                <a:lnTo>
                  <a:pt x="1956" y="5429"/>
                </a:lnTo>
                <a:lnTo>
                  <a:pt x="1956" y="5429"/>
                </a:lnTo>
                <a:cubicBezTo>
                  <a:pt x="2120" y="5429"/>
                  <a:pt x="2225" y="5601"/>
                  <a:pt x="2153" y="5749"/>
                </a:cubicBezTo>
                <a:lnTo>
                  <a:pt x="2153" y="5749"/>
                </a:lnTo>
                <a:cubicBezTo>
                  <a:pt x="2048" y="5965"/>
                  <a:pt x="1977" y="6197"/>
                  <a:pt x="1977" y="6368"/>
                </a:cubicBezTo>
                <a:lnTo>
                  <a:pt x="1977" y="6368"/>
                </a:lnTo>
                <a:cubicBezTo>
                  <a:pt x="1977" y="6783"/>
                  <a:pt x="2305" y="7007"/>
                  <a:pt x="2710" y="7007"/>
                </a:cubicBezTo>
                <a:lnTo>
                  <a:pt x="2710" y="7007"/>
                </a:lnTo>
                <a:cubicBezTo>
                  <a:pt x="3114" y="7007"/>
                  <a:pt x="3443" y="6783"/>
                  <a:pt x="3443" y="6368"/>
                </a:cubicBezTo>
                <a:lnTo>
                  <a:pt x="3443" y="6368"/>
                </a:lnTo>
                <a:cubicBezTo>
                  <a:pt x="3443" y="6197"/>
                  <a:pt x="3366" y="5965"/>
                  <a:pt x="3257" y="5749"/>
                </a:cubicBezTo>
                <a:lnTo>
                  <a:pt x="3257" y="5749"/>
                </a:lnTo>
                <a:cubicBezTo>
                  <a:pt x="3182" y="5602"/>
                  <a:pt x="3291" y="5429"/>
                  <a:pt x="3456" y="5429"/>
                </a:cubicBezTo>
                <a:lnTo>
                  <a:pt x="5427" y="5429"/>
                </a:lnTo>
                <a:lnTo>
                  <a:pt x="5427" y="5429"/>
                </a:lnTo>
                <a:lnTo>
                  <a:pt x="5427" y="3457"/>
                </a:lnTo>
                <a:lnTo>
                  <a:pt x="5427" y="3457"/>
                </a:lnTo>
                <a:cubicBezTo>
                  <a:pt x="5427" y="3293"/>
                  <a:pt x="5601" y="3183"/>
                  <a:pt x="5748" y="3258"/>
                </a:cubicBezTo>
                <a:lnTo>
                  <a:pt x="5748" y="3258"/>
                </a:lnTo>
                <a:cubicBezTo>
                  <a:pt x="5964" y="3367"/>
                  <a:pt x="6197" y="3444"/>
                  <a:pt x="6367" y="3444"/>
                </a:cubicBezTo>
                <a:lnTo>
                  <a:pt x="6367" y="3444"/>
                </a:lnTo>
                <a:cubicBezTo>
                  <a:pt x="6782" y="3444"/>
                  <a:pt x="7006" y="3116"/>
                  <a:pt x="7006" y="2711"/>
                </a:cubicBezTo>
                <a:lnTo>
                  <a:pt x="7006" y="2711"/>
                </a:lnTo>
                <a:cubicBezTo>
                  <a:pt x="7006" y="2306"/>
                  <a:pt x="6782" y="1979"/>
                  <a:pt x="6367" y="1979"/>
                </a:cubicBezTo>
                <a:lnTo>
                  <a:pt x="6367" y="1979"/>
                </a:lnTo>
                <a:cubicBezTo>
                  <a:pt x="6196" y="1979"/>
                  <a:pt x="5964" y="2049"/>
                  <a:pt x="5748" y="2154"/>
                </a:cubicBezTo>
                <a:lnTo>
                  <a:pt x="5748" y="2154"/>
                </a:lnTo>
                <a:cubicBezTo>
                  <a:pt x="5600" y="2226"/>
                  <a:pt x="5427" y="2121"/>
                  <a:pt x="5427" y="1957"/>
                </a:cubicBezTo>
                <a:lnTo>
                  <a:pt x="5427" y="0"/>
                </a:lnTo>
                <a:lnTo>
                  <a:pt x="5427" y="375"/>
                </a:lnTo>
                <a:lnTo>
                  <a:pt x="5427" y="0"/>
                </a:lnTo>
                <a:lnTo>
                  <a:pt x="3456" y="0"/>
                </a:lnTo>
                <a:lnTo>
                  <a:pt x="3456" y="0"/>
                </a:lnTo>
                <a:cubicBezTo>
                  <a:pt x="3291" y="0"/>
                  <a:pt x="3182" y="173"/>
                  <a:pt x="3257" y="320"/>
                </a:cubicBezTo>
                <a:lnTo>
                  <a:pt x="3257" y="320"/>
                </a:lnTo>
                <a:cubicBezTo>
                  <a:pt x="3366" y="536"/>
                  <a:pt x="3443" y="769"/>
                  <a:pt x="3443" y="939"/>
                </a:cubicBezTo>
                <a:lnTo>
                  <a:pt x="3443" y="939"/>
                </a:lnTo>
                <a:cubicBezTo>
                  <a:pt x="3443" y="1354"/>
                  <a:pt x="3114" y="1577"/>
                  <a:pt x="2710" y="1577"/>
                </a:cubicBezTo>
                <a:lnTo>
                  <a:pt x="2710" y="1577"/>
                </a:lnTo>
                <a:cubicBezTo>
                  <a:pt x="2305" y="1577"/>
                  <a:pt x="1977" y="1354"/>
                  <a:pt x="1977" y="939"/>
                </a:cubicBezTo>
                <a:lnTo>
                  <a:pt x="1977" y="939"/>
                </a:lnTo>
                <a:cubicBezTo>
                  <a:pt x="1977" y="769"/>
                  <a:pt x="2048" y="536"/>
                  <a:pt x="2153" y="320"/>
                </a:cubicBezTo>
                <a:lnTo>
                  <a:pt x="2153" y="320"/>
                </a:lnTo>
                <a:cubicBezTo>
                  <a:pt x="2225" y="172"/>
                  <a:pt x="2120" y="0"/>
                  <a:pt x="1956" y="0"/>
                </a:cubicBezTo>
                <a:lnTo>
                  <a:pt x="0" y="0"/>
                </a:lnTo>
                <a:lnTo>
                  <a:pt x="0" y="1957"/>
                </a:lnTo>
                <a:lnTo>
                  <a:pt x="0" y="1957"/>
                </a:lnTo>
                <a:cubicBezTo>
                  <a:pt x="0" y="2121"/>
                  <a:pt x="171" y="2226"/>
                  <a:pt x="319" y="2154"/>
                </a:cubicBezTo>
                <a:lnTo>
                  <a:pt x="319" y="2154"/>
                </a:lnTo>
                <a:cubicBezTo>
                  <a:pt x="534" y="2049"/>
                  <a:pt x="768" y="1979"/>
                  <a:pt x="938" y="1979"/>
                </a:cubicBezTo>
                <a:lnTo>
                  <a:pt x="938" y="1979"/>
                </a:lnTo>
                <a:cubicBezTo>
                  <a:pt x="1353" y="1979"/>
                  <a:pt x="1576" y="2306"/>
                  <a:pt x="1576" y="2711"/>
                </a:cubicBezTo>
                <a:lnTo>
                  <a:pt x="1576" y="2711"/>
                </a:lnTo>
                <a:cubicBezTo>
                  <a:pt x="1576" y="3116"/>
                  <a:pt x="1353" y="3444"/>
                  <a:pt x="938" y="3444"/>
                </a:cubicBezTo>
              </a:path>
            </a:pathLst>
          </a:custGeom>
          <a:solidFill>
            <a:schemeClr val="accent3"/>
          </a:solidFill>
          <a:ln>
            <a:noFill/>
          </a:ln>
          <a:effectLst/>
        </p:spPr>
        <p:txBody>
          <a:bodyPr wrap="none" anchor="ctr"/>
          <a:lstStyle/>
          <a:p>
            <a:endParaRPr lang="en-US" sz="3266"/>
          </a:p>
        </p:txBody>
      </p:sp>
      <p:sp>
        <p:nvSpPr>
          <p:cNvPr id="5" name="Freeform 3">
            <a:extLst>
              <a:ext uri="{FF2B5EF4-FFF2-40B4-BE49-F238E27FC236}">
                <a16:creationId xmlns:a16="http://schemas.microsoft.com/office/drawing/2014/main" id="{40E9A451-C089-4560-8D40-EEA4AD4827C0}"/>
              </a:ext>
            </a:extLst>
          </p:cNvPr>
          <p:cNvSpPr>
            <a:spLocks noChangeArrowheads="1"/>
          </p:cNvSpPr>
          <p:nvPr/>
        </p:nvSpPr>
        <p:spPr bwMode="auto">
          <a:xfrm>
            <a:off x="3697122" y="1458665"/>
            <a:ext cx="2398878" cy="2398879"/>
          </a:xfrm>
          <a:custGeom>
            <a:avLst/>
            <a:gdLst>
              <a:gd name="T0" fmla="*/ 6069 w 7009"/>
              <a:gd name="T1" fmla="*/ 3563 h 7008"/>
              <a:gd name="T2" fmla="*/ 6069 w 7009"/>
              <a:gd name="T3" fmla="*/ 3563 h 7008"/>
              <a:gd name="T4" fmla="*/ 6687 w 7009"/>
              <a:gd name="T5" fmla="*/ 3749 h 7008"/>
              <a:gd name="T6" fmla="*/ 6687 w 7009"/>
              <a:gd name="T7" fmla="*/ 3749 h 7008"/>
              <a:gd name="T8" fmla="*/ 7008 w 7009"/>
              <a:gd name="T9" fmla="*/ 3550 h 7008"/>
              <a:gd name="T10" fmla="*/ 7008 w 7009"/>
              <a:gd name="T11" fmla="*/ 1579 h 7008"/>
              <a:gd name="T12" fmla="*/ 5051 w 7009"/>
              <a:gd name="T13" fmla="*/ 1579 h 7008"/>
              <a:gd name="T14" fmla="*/ 5051 w 7009"/>
              <a:gd name="T15" fmla="*/ 1579 h 7008"/>
              <a:gd name="T16" fmla="*/ 4853 w 7009"/>
              <a:gd name="T17" fmla="*/ 1258 h 7008"/>
              <a:gd name="T18" fmla="*/ 4853 w 7009"/>
              <a:gd name="T19" fmla="*/ 1258 h 7008"/>
              <a:gd name="T20" fmla="*/ 5029 w 7009"/>
              <a:gd name="T21" fmla="*/ 639 h 7008"/>
              <a:gd name="T22" fmla="*/ 5029 w 7009"/>
              <a:gd name="T23" fmla="*/ 639 h 7008"/>
              <a:gd name="T24" fmla="*/ 4296 w 7009"/>
              <a:gd name="T25" fmla="*/ 0 h 7008"/>
              <a:gd name="T26" fmla="*/ 4296 w 7009"/>
              <a:gd name="T27" fmla="*/ 0 h 7008"/>
              <a:gd name="T28" fmla="*/ 3564 w 7009"/>
              <a:gd name="T29" fmla="*/ 639 h 7008"/>
              <a:gd name="T30" fmla="*/ 3564 w 7009"/>
              <a:gd name="T31" fmla="*/ 639 h 7008"/>
              <a:gd name="T32" fmla="*/ 3750 w 7009"/>
              <a:gd name="T33" fmla="*/ 1258 h 7008"/>
              <a:gd name="T34" fmla="*/ 3750 w 7009"/>
              <a:gd name="T35" fmla="*/ 1258 h 7008"/>
              <a:gd name="T36" fmla="*/ 3550 w 7009"/>
              <a:gd name="T37" fmla="*/ 1579 h 7008"/>
              <a:gd name="T38" fmla="*/ 1579 w 7009"/>
              <a:gd name="T39" fmla="*/ 1579 h 7008"/>
              <a:gd name="T40" fmla="*/ 1579 w 7009"/>
              <a:gd name="T41" fmla="*/ 1579 h 7008"/>
              <a:gd name="T42" fmla="*/ 1579 w 7009"/>
              <a:gd name="T43" fmla="*/ 3550 h 7008"/>
              <a:gd name="T44" fmla="*/ 1579 w 7009"/>
              <a:gd name="T45" fmla="*/ 3550 h 7008"/>
              <a:gd name="T46" fmla="*/ 1259 w 7009"/>
              <a:gd name="T47" fmla="*/ 3749 h 7008"/>
              <a:gd name="T48" fmla="*/ 1259 w 7009"/>
              <a:gd name="T49" fmla="*/ 3749 h 7008"/>
              <a:gd name="T50" fmla="*/ 640 w 7009"/>
              <a:gd name="T51" fmla="*/ 3563 h 7008"/>
              <a:gd name="T52" fmla="*/ 640 w 7009"/>
              <a:gd name="T53" fmla="*/ 3563 h 7008"/>
              <a:gd name="T54" fmla="*/ 0 w 7009"/>
              <a:gd name="T55" fmla="*/ 4296 h 7008"/>
              <a:gd name="T56" fmla="*/ 0 w 7009"/>
              <a:gd name="T57" fmla="*/ 4296 h 7008"/>
              <a:gd name="T58" fmla="*/ 640 w 7009"/>
              <a:gd name="T59" fmla="*/ 5028 h 7008"/>
              <a:gd name="T60" fmla="*/ 640 w 7009"/>
              <a:gd name="T61" fmla="*/ 5028 h 7008"/>
              <a:gd name="T62" fmla="*/ 1259 w 7009"/>
              <a:gd name="T63" fmla="*/ 4853 h 7008"/>
              <a:gd name="T64" fmla="*/ 1259 w 7009"/>
              <a:gd name="T65" fmla="*/ 4853 h 7008"/>
              <a:gd name="T66" fmla="*/ 1579 w 7009"/>
              <a:gd name="T67" fmla="*/ 5050 h 7008"/>
              <a:gd name="T68" fmla="*/ 1579 w 7009"/>
              <a:gd name="T69" fmla="*/ 7007 h 7008"/>
              <a:gd name="T70" fmla="*/ 1579 w 7009"/>
              <a:gd name="T71" fmla="*/ 6631 h 7008"/>
              <a:gd name="T72" fmla="*/ 1579 w 7009"/>
              <a:gd name="T73" fmla="*/ 7007 h 7008"/>
              <a:gd name="T74" fmla="*/ 3550 w 7009"/>
              <a:gd name="T75" fmla="*/ 7007 h 7008"/>
              <a:gd name="T76" fmla="*/ 3550 w 7009"/>
              <a:gd name="T77" fmla="*/ 7007 h 7008"/>
              <a:gd name="T78" fmla="*/ 3750 w 7009"/>
              <a:gd name="T79" fmla="*/ 6686 h 7008"/>
              <a:gd name="T80" fmla="*/ 3750 w 7009"/>
              <a:gd name="T81" fmla="*/ 6686 h 7008"/>
              <a:gd name="T82" fmla="*/ 3564 w 7009"/>
              <a:gd name="T83" fmla="*/ 6067 h 7008"/>
              <a:gd name="T84" fmla="*/ 3564 w 7009"/>
              <a:gd name="T85" fmla="*/ 6067 h 7008"/>
              <a:gd name="T86" fmla="*/ 4296 w 7009"/>
              <a:gd name="T87" fmla="*/ 5429 h 7008"/>
              <a:gd name="T88" fmla="*/ 4296 w 7009"/>
              <a:gd name="T89" fmla="*/ 5429 h 7008"/>
              <a:gd name="T90" fmla="*/ 5029 w 7009"/>
              <a:gd name="T91" fmla="*/ 6067 h 7008"/>
              <a:gd name="T92" fmla="*/ 5029 w 7009"/>
              <a:gd name="T93" fmla="*/ 6067 h 7008"/>
              <a:gd name="T94" fmla="*/ 4853 w 7009"/>
              <a:gd name="T95" fmla="*/ 6686 h 7008"/>
              <a:gd name="T96" fmla="*/ 4853 w 7009"/>
              <a:gd name="T97" fmla="*/ 6686 h 7008"/>
              <a:gd name="T98" fmla="*/ 5051 w 7009"/>
              <a:gd name="T99" fmla="*/ 7007 h 7008"/>
              <a:gd name="T100" fmla="*/ 7008 w 7009"/>
              <a:gd name="T101" fmla="*/ 7007 h 7008"/>
              <a:gd name="T102" fmla="*/ 7008 w 7009"/>
              <a:gd name="T103" fmla="*/ 5051 h 7008"/>
              <a:gd name="T104" fmla="*/ 7008 w 7009"/>
              <a:gd name="T105" fmla="*/ 5051 h 7008"/>
              <a:gd name="T106" fmla="*/ 6687 w 7009"/>
              <a:gd name="T107" fmla="*/ 4853 h 7008"/>
              <a:gd name="T108" fmla="*/ 6687 w 7009"/>
              <a:gd name="T109" fmla="*/ 4853 h 7008"/>
              <a:gd name="T110" fmla="*/ 6069 w 7009"/>
              <a:gd name="T111" fmla="*/ 5028 h 7008"/>
              <a:gd name="T112" fmla="*/ 6069 w 7009"/>
              <a:gd name="T113" fmla="*/ 5028 h 7008"/>
              <a:gd name="T114" fmla="*/ 5430 w 7009"/>
              <a:gd name="T115" fmla="*/ 4296 h 7008"/>
              <a:gd name="T116" fmla="*/ 5430 w 7009"/>
              <a:gd name="T117" fmla="*/ 4296 h 7008"/>
              <a:gd name="T118" fmla="*/ 6069 w 7009"/>
              <a:gd name="T119" fmla="*/ 3563 h 70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7009" h="7008">
                <a:moveTo>
                  <a:pt x="6069" y="3563"/>
                </a:moveTo>
                <a:lnTo>
                  <a:pt x="6069" y="3563"/>
                </a:lnTo>
                <a:cubicBezTo>
                  <a:pt x="6238" y="3563"/>
                  <a:pt x="6472" y="3640"/>
                  <a:pt x="6687" y="3749"/>
                </a:cubicBezTo>
                <a:lnTo>
                  <a:pt x="6687" y="3749"/>
                </a:lnTo>
                <a:cubicBezTo>
                  <a:pt x="6834" y="3824"/>
                  <a:pt x="7008" y="3715"/>
                  <a:pt x="7008" y="3550"/>
                </a:cubicBezTo>
                <a:lnTo>
                  <a:pt x="7008" y="1579"/>
                </a:lnTo>
                <a:lnTo>
                  <a:pt x="5051" y="1579"/>
                </a:lnTo>
                <a:lnTo>
                  <a:pt x="5051" y="1579"/>
                </a:lnTo>
                <a:cubicBezTo>
                  <a:pt x="4886" y="1579"/>
                  <a:pt x="4781" y="1407"/>
                  <a:pt x="4853" y="1258"/>
                </a:cubicBezTo>
                <a:lnTo>
                  <a:pt x="4853" y="1258"/>
                </a:lnTo>
                <a:cubicBezTo>
                  <a:pt x="4958" y="1043"/>
                  <a:pt x="5029" y="810"/>
                  <a:pt x="5029" y="639"/>
                </a:cubicBezTo>
                <a:lnTo>
                  <a:pt x="5029" y="639"/>
                </a:lnTo>
                <a:cubicBezTo>
                  <a:pt x="5029" y="224"/>
                  <a:pt x="4701" y="0"/>
                  <a:pt x="4296" y="0"/>
                </a:cubicBezTo>
                <a:lnTo>
                  <a:pt x="4296" y="0"/>
                </a:lnTo>
                <a:cubicBezTo>
                  <a:pt x="3892" y="0"/>
                  <a:pt x="3564" y="224"/>
                  <a:pt x="3564" y="639"/>
                </a:cubicBezTo>
                <a:lnTo>
                  <a:pt x="3564" y="639"/>
                </a:lnTo>
                <a:cubicBezTo>
                  <a:pt x="3564" y="810"/>
                  <a:pt x="3640" y="1042"/>
                  <a:pt x="3750" y="1258"/>
                </a:cubicBezTo>
                <a:lnTo>
                  <a:pt x="3750" y="1258"/>
                </a:lnTo>
                <a:cubicBezTo>
                  <a:pt x="3824" y="1405"/>
                  <a:pt x="3715" y="1579"/>
                  <a:pt x="3550" y="1579"/>
                </a:cubicBezTo>
                <a:lnTo>
                  <a:pt x="1579" y="1579"/>
                </a:lnTo>
                <a:lnTo>
                  <a:pt x="1579" y="1579"/>
                </a:lnTo>
                <a:lnTo>
                  <a:pt x="1579" y="3550"/>
                </a:lnTo>
                <a:lnTo>
                  <a:pt x="1579" y="3550"/>
                </a:lnTo>
                <a:cubicBezTo>
                  <a:pt x="1579" y="3715"/>
                  <a:pt x="1405" y="3824"/>
                  <a:pt x="1259" y="3749"/>
                </a:cubicBezTo>
                <a:lnTo>
                  <a:pt x="1259" y="3749"/>
                </a:lnTo>
                <a:cubicBezTo>
                  <a:pt x="1043" y="3640"/>
                  <a:pt x="810" y="3563"/>
                  <a:pt x="640" y="3563"/>
                </a:cubicBezTo>
                <a:lnTo>
                  <a:pt x="640" y="3563"/>
                </a:lnTo>
                <a:cubicBezTo>
                  <a:pt x="224" y="3563"/>
                  <a:pt x="0" y="3891"/>
                  <a:pt x="0" y="4296"/>
                </a:cubicBezTo>
                <a:lnTo>
                  <a:pt x="0" y="4296"/>
                </a:lnTo>
                <a:cubicBezTo>
                  <a:pt x="0" y="4701"/>
                  <a:pt x="224" y="5028"/>
                  <a:pt x="640" y="5028"/>
                </a:cubicBezTo>
                <a:lnTo>
                  <a:pt x="640" y="5028"/>
                </a:lnTo>
                <a:cubicBezTo>
                  <a:pt x="810" y="5028"/>
                  <a:pt x="1043" y="4958"/>
                  <a:pt x="1259" y="4853"/>
                </a:cubicBezTo>
                <a:lnTo>
                  <a:pt x="1259" y="4853"/>
                </a:lnTo>
                <a:cubicBezTo>
                  <a:pt x="1406" y="4781"/>
                  <a:pt x="1579" y="4886"/>
                  <a:pt x="1579" y="5050"/>
                </a:cubicBezTo>
                <a:lnTo>
                  <a:pt x="1579" y="7007"/>
                </a:lnTo>
                <a:lnTo>
                  <a:pt x="1579" y="6631"/>
                </a:lnTo>
                <a:lnTo>
                  <a:pt x="1579" y="7007"/>
                </a:lnTo>
                <a:lnTo>
                  <a:pt x="3550" y="7007"/>
                </a:lnTo>
                <a:lnTo>
                  <a:pt x="3550" y="7007"/>
                </a:lnTo>
                <a:cubicBezTo>
                  <a:pt x="3715" y="7007"/>
                  <a:pt x="3824" y="6833"/>
                  <a:pt x="3750" y="6686"/>
                </a:cubicBezTo>
                <a:lnTo>
                  <a:pt x="3750" y="6686"/>
                </a:lnTo>
                <a:cubicBezTo>
                  <a:pt x="3640" y="6471"/>
                  <a:pt x="3564" y="6238"/>
                  <a:pt x="3564" y="6067"/>
                </a:cubicBezTo>
                <a:lnTo>
                  <a:pt x="3564" y="6067"/>
                </a:lnTo>
                <a:cubicBezTo>
                  <a:pt x="3564" y="5652"/>
                  <a:pt x="3892" y="5429"/>
                  <a:pt x="4296" y="5429"/>
                </a:cubicBezTo>
                <a:lnTo>
                  <a:pt x="4296" y="5429"/>
                </a:lnTo>
                <a:cubicBezTo>
                  <a:pt x="4701" y="5429"/>
                  <a:pt x="5029" y="5652"/>
                  <a:pt x="5029" y="6067"/>
                </a:cubicBezTo>
                <a:lnTo>
                  <a:pt x="5029" y="6067"/>
                </a:lnTo>
                <a:cubicBezTo>
                  <a:pt x="5029" y="6238"/>
                  <a:pt x="4958" y="6471"/>
                  <a:pt x="4853" y="6686"/>
                </a:cubicBezTo>
                <a:lnTo>
                  <a:pt x="4853" y="6686"/>
                </a:lnTo>
                <a:cubicBezTo>
                  <a:pt x="4781" y="6834"/>
                  <a:pt x="4886" y="7007"/>
                  <a:pt x="5051" y="7007"/>
                </a:cubicBezTo>
                <a:lnTo>
                  <a:pt x="7008" y="7007"/>
                </a:lnTo>
                <a:lnTo>
                  <a:pt x="7008" y="5051"/>
                </a:lnTo>
                <a:lnTo>
                  <a:pt x="7008" y="5051"/>
                </a:lnTo>
                <a:cubicBezTo>
                  <a:pt x="7008" y="4886"/>
                  <a:pt x="6835" y="4781"/>
                  <a:pt x="6687" y="4853"/>
                </a:cubicBezTo>
                <a:lnTo>
                  <a:pt x="6687" y="4853"/>
                </a:lnTo>
                <a:cubicBezTo>
                  <a:pt x="6472" y="4958"/>
                  <a:pt x="6239" y="5028"/>
                  <a:pt x="6069" y="5028"/>
                </a:cubicBezTo>
                <a:lnTo>
                  <a:pt x="6069" y="5028"/>
                </a:lnTo>
                <a:cubicBezTo>
                  <a:pt x="5654" y="5028"/>
                  <a:pt x="5430" y="4701"/>
                  <a:pt x="5430" y="4296"/>
                </a:cubicBezTo>
                <a:lnTo>
                  <a:pt x="5430" y="4296"/>
                </a:lnTo>
                <a:cubicBezTo>
                  <a:pt x="5430" y="3891"/>
                  <a:pt x="5654" y="3563"/>
                  <a:pt x="6069" y="3563"/>
                </a:cubicBezTo>
              </a:path>
            </a:pathLst>
          </a:custGeom>
          <a:solidFill>
            <a:schemeClr val="accent1"/>
          </a:solidFill>
          <a:ln>
            <a:noFill/>
          </a:ln>
          <a:effectLst/>
        </p:spPr>
        <p:txBody>
          <a:bodyPr wrap="none" anchor="ctr"/>
          <a:lstStyle/>
          <a:p>
            <a:endParaRPr lang="en-US" sz="3266"/>
          </a:p>
        </p:txBody>
      </p:sp>
      <p:sp>
        <p:nvSpPr>
          <p:cNvPr id="6" name="Freeform 5">
            <a:extLst>
              <a:ext uri="{FF2B5EF4-FFF2-40B4-BE49-F238E27FC236}">
                <a16:creationId xmlns:a16="http://schemas.microsoft.com/office/drawing/2014/main" id="{E5B67D33-831A-4EB8-983B-E66E5308FBF8}"/>
              </a:ext>
            </a:extLst>
          </p:cNvPr>
          <p:cNvSpPr>
            <a:spLocks noChangeArrowheads="1"/>
          </p:cNvSpPr>
          <p:nvPr/>
        </p:nvSpPr>
        <p:spPr bwMode="auto">
          <a:xfrm>
            <a:off x="5554026" y="1997621"/>
            <a:ext cx="2398878" cy="2398878"/>
          </a:xfrm>
          <a:custGeom>
            <a:avLst/>
            <a:gdLst>
              <a:gd name="T0" fmla="*/ 6067 w 7007"/>
              <a:gd name="T1" fmla="*/ 3444 h 7007"/>
              <a:gd name="T2" fmla="*/ 6067 w 7007"/>
              <a:gd name="T3" fmla="*/ 3444 h 7007"/>
              <a:gd name="T4" fmla="*/ 6686 w 7007"/>
              <a:gd name="T5" fmla="*/ 3258 h 7007"/>
              <a:gd name="T6" fmla="*/ 6686 w 7007"/>
              <a:gd name="T7" fmla="*/ 3258 h 7007"/>
              <a:gd name="T8" fmla="*/ 7006 w 7007"/>
              <a:gd name="T9" fmla="*/ 3458 h 7007"/>
              <a:gd name="T10" fmla="*/ 7006 w 7007"/>
              <a:gd name="T11" fmla="*/ 5428 h 7007"/>
              <a:gd name="T12" fmla="*/ 5049 w 7007"/>
              <a:gd name="T13" fmla="*/ 5428 h 7007"/>
              <a:gd name="T14" fmla="*/ 5049 w 7007"/>
              <a:gd name="T15" fmla="*/ 5428 h 7007"/>
              <a:gd name="T16" fmla="*/ 4851 w 7007"/>
              <a:gd name="T17" fmla="*/ 5748 h 7007"/>
              <a:gd name="T18" fmla="*/ 4851 w 7007"/>
              <a:gd name="T19" fmla="*/ 5748 h 7007"/>
              <a:gd name="T20" fmla="*/ 5027 w 7007"/>
              <a:gd name="T21" fmla="*/ 6367 h 7007"/>
              <a:gd name="T22" fmla="*/ 5027 w 7007"/>
              <a:gd name="T23" fmla="*/ 6367 h 7007"/>
              <a:gd name="T24" fmla="*/ 4295 w 7007"/>
              <a:gd name="T25" fmla="*/ 7006 h 7007"/>
              <a:gd name="T26" fmla="*/ 4295 w 7007"/>
              <a:gd name="T27" fmla="*/ 7006 h 7007"/>
              <a:gd name="T28" fmla="*/ 3562 w 7007"/>
              <a:gd name="T29" fmla="*/ 6367 h 7007"/>
              <a:gd name="T30" fmla="*/ 3562 w 7007"/>
              <a:gd name="T31" fmla="*/ 6367 h 7007"/>
              <a:gd name="T32" fmla="*/ 3748 w 7007"/>
              <a:gd name="T33" fmla="*/ 5748 h 7007"/>
              <a:gd name="T34" fmla="*/ 3748 w 7007"/>
              <a:gd name="T35" fmla="*/ 5748 h 7007"/>
              <a:gd name="T36" fmla="*/ 3548 w 7007"/>
              <a:gd name="T37" fmla="*/ 5428 h 7007"/>
              <a:gd name="T38" fmla="*/ 1578 w 7007"/>
              <a:gd name="T39" fmla="*/ 5428 h 7007"/>
              <a:gd name="T40" fmla="*/ 1578 w 7007"/>
              <a:gd name="T41" fmla="*/ 3458 h 7007"/>
              <a:gd name="T42" fmla="*/ 1578 w 7007"/>
              <a:gd name="T43" fmla="*/ 3458 h 7007"/>
              <a:gd name="T44" fmla="*/ 1257 w 7007"/>
              <a:gd name="T45" fmla="*/ 3258 h 7007"/>
              <a:gd name="T46" fmla="*/ 1257 w 7007"/>
              <a:gd name="T47" fmla="*/ 3258 h 7007"/>
              <a:gd name="T48" fmla="*/ 639 w 7007"/>
              <a:gd name="T49" fmla="*/ 3444 h 7007"/>
              <a:gd name="T50" fmla="*/ 639 w 7007"/>
              <a:gd name="T51" fmla="*/ 3444 h 7007"/>
              <a:gd name="T52" fmla="*/ 0 w 7007"/>
              <a:gd name="T53" fmla="*/ 2712 h 7007"/>
              <a:gd name="T54" fmla="*/ 0 w 7007"/>
              <a:gd name="T55" fmla="*/ 2712 h 7007"/>
              <a:gd name="T56" fmla="*/ 639 w 7007"/>
              <a:gd name="T57" fmla="*/ 1979 h 7007"/>
              <a:gd name="T58" fmla="*/ 639 w 7007"/>
              <a:gd name="T59" fmla="*/ 1979 h 7007"/>
              <a:gd name="T60" fmla="*/ 1257 w 7007"/>
              <a:gd name="T61" fmla="*/ 2155 h 7007"/>
              <a:gd name="T62" fmla="*/ 1257 w 7007"/>
              <a:gd name="T63" fmla="*/ 2155 h 7007"/>
              <a:gd name="T64" fmla="*/ 1578 w 7007"/>
              <a:gd name="T65" fmla="*/ 1957 h 7007"/>
              <a:gd name="T66" fmla="*/ 1578 w 7007"/>
              <a:gd name="T67" fmla="*/ 0 h 7007"/>
              <a:gd name="T68" fmla="*/ 1578 w 7007"/>
              <a:gd name="T69" fmla="*/ 376 h 7007"/>
              <a:gd name="T70" fmla="*/ 1578 w 7007"/>
              <a:gd name="T71" fmla="*/ 0 h 7007"/>
              <a:gd name="T72" fmla="*/ 3548 w 7007"/>
              <a:gd name="T73" fmla="*/ 0 h 7007"/>
              <a:gd name="T74" fmla="*/ 3548 w 7007"/>
              <a:gd name="T75" fmla="*/ 0 h 7007"/>
              <a:gd name="T76" fmla="*/ 3748 w 7007"/>
              <a:gd name="T77" fmla="*/ 321 h 7007"/>
              <a:gd name="T78" fmla="*/ 3748 w 7007"/>
              <a:gd name="T79" fmla="*/ 321 h 7007"/>
              <a:gd name="T80" fmla="*/ 3562 w 7007"/>
              <a:gd name="T81" fmla="*/ 939 h 7007"/>
              <a:gd name="T82" fmla="*/ 3562 w 7007"/>
              <a:gd name="T83" fmla="*/ 939 h 7007"/>
              <a:gd name="T84" fmla="*/ 4295 w 7007"/>
              <a:gd name="T85" fmla="*/ 1578 h 7007"/>
              <a:gd name="T86" fmla="*/ 4295 w 7007"/>
              <a:gd name="T87" fmla="*/ 1578 h 7007"/>
              <a:gd name="T88" fmla="*/ 5027 w 7007"/>
              <a:gd name="T89" fmla="*/ 939 h 7007"/>
              <a:gd name="T90" fmla="*/ 5027 w 7007"/>
              <a:gd name="T91" fmla="*/ 939 h 7007"/>
              <a:gd name="T92" fmla="*/ 4851 w 7007"/>
              <a:gd name="T93" fmla="*/ 320 h 7007"/>
              <a:gd name="T94" fmla="*/ 4851 w 7007"/>
              <a:gd name="T95" fmla="*/ 320 h 7007"/>
              <a:gd name="T96" fmla="*/ 5049 w 7007"/>
              <a:gd name="T97" fmla="*/ 0 h 7007"/>
              <a:gd name="T98" fmla="*/ 7006 w 7007"/>
              <a:gd name="T99" fmla="*/ 0 h 7007"/>
              <a:gd name="T100" fmla="*/ 7006 w 7007"/>
              <a:gd name="T101" fmla="*/ 1957 h 7007"/>
              <a:gd name="T102" fmla="*/ 7006 w 7007"/>
              <a:gd name="T103" fmla="*/ 1957 h 7007"/>
              <a:gd name="T104" fmla="*/ 6686 w 7007"/>
              <a:gd name="T105" fmla="*/ 2155 h 7007"/>
              <a:gd name="T106" fmla="*/ 6686 w 7007"/>
              <a:gd name="T107" fmla="*/ 2155 h 7007"/>
              <a:gd name="T108" fmla="*/ 6067 w 7007"/>
              <a:gd name="T109" fmla="*/ 1979 h 7007"/>
              <a:gd name="T110" fmla="*/ 6067 w 7007"/>
              <a:gd name="T111" fmla="*/ 1979 h 7007"/>
              <a:gd name="T112" fmla="*/ 5428 w 7007"/>
              <a:gd name="T113" fmla="*/ 2712 h 7007"/>
              <a:gd name="T114" fmla="*/ 5428 w 7007"/>
              <a:gd name="T115" fmla="*/ 2712 h 7007"/>
              <a:gd name="T116" fmla="*/ 6067 w 7007"/>
              <a:gd name="T117" fmla="*/ 3444 h 70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7007" h="7007">
                <a:moveTo>
                  <a:pt x="6067" y="3444"/>
                </a:moveTo>
                <a:lnTo>
                  <a:pt x="6067" y="3444"/>
                </a:lnTo>
                <a:cubicBezTo>
                  <a:pt x="6237" y="3444"/>
                  <a:pt x="6470" y="3368"/>
                  <a:pt x="6686" y="3258"/>
                </a:cubicBezTo>
                <a:lnTo>
                  <a:pt x="6686" y="3258"/>
                </a:lnTo>
                <a:cubicBezTo>
                  <a:pt x="6832" y="3184"/>
                  <a:pt x="7006" y="3293"/>
                  <a:pt x="7006" y="3458"/>
                </a:cubicBezTo>
                <a:lnTo>
                  <a:pt x="7006" y="5428"/>
                </a:lnTo>
                <a:lnTo>
                  <a:pt x="5049" y="5428"/>
                </a:lnTo>
                <a:lnTo>
                  <a:pt x="5049" y="5428"/>
                </a:lnTo>
                <a:cubicBezTo>
                  <a:pt x="4884" y="5428"/>
                  <a:pt x="4779" y="5600"/>
                  <a:pt x="4851" y="5748"/>
                </a:cubicBezTo>
                <a:lnTo>
                  <a:pt x="4851" y="5748"/>
                </a:lnTo>
                <a:cubicBezTo>
                  <a:pt x="4957" y="5964"/>
                  <a:pt x="5027" y="6197"/>
                  <a:pt x="5027" y="6367"/>
                </a:cubicBezTo>
                <a:lnTo>
                  <a:pt x="5027" y="6367"/>
                </a:lnTo>
                <a:cubicBezTo>
                  <a:pt x="5027" y="6782"/>
                  <a:pt x="4699" y="7006"/>
                  <a:pt x="4295" y="7006"/>
                </a:cubicBezTo>
                <a:lnTo>
                  <a:pt x="4295" y="7006"/>
                </a:lnTo>
                <a:cubicBezTo>
                  <a:pt x="3890" y="7006"/>
                  <a:pt x="3562" y="6782"/>
                  <a:pt x="3562" y="6367"/>
                </a:cubicBezTo>
                <a:lnTo>
                  <a:pt x="3562" y="6367"/>
                </a:lnTo>
                <a:cubicBezTo>
                  <a:pt x="3562" y="6197"/>
                  <a:pt x="3638" y="5964"/>
                  <a:pt x="3748" y="5748"/>
                </a:cubicBezTo>
                <a:lnTo>
                  <a:pt x="3748" y="5748"/>
                </a:lnTo>
                <a:cubicBezTo>
                  <a:pt x="3822" y="5601"/>
                  <a:pt x="3713" y="5428"/>
                  <a:pt x="3548" y="5428"/>
                </a:cubicBezTo>
                <a:lnTo>
                  <a:pt x="1578" y="5428"/>
                </a:lnTo>
                <a:lnTo>
                  <a:pt x="1578" y="3458"/>
                </a:lnTo>
                <a:lnTo>
                  <a:pt x="1578" y="3458"/>
                </a:lnTo>
                <a:cubicBezTo>
                  <a:pt x="1578" y="3293"/>
                  <a:pt x="1404" y="3184"/>
                  <a:pt x="1257" y="3258"/>
                </a:cubicBezTo>
                <a:lnTo>
                  <a:pt x="1257" y="3258"/>
                </a:lnTo>
                <a:cubicBezTo>
                  <a:pt x="1042" y="3368"/>
                  <a:pt x="809" y="3444"/>
                  <a:pt x="639" y="3444"/>
                </a:cubicBezTo>
                <a:lnTo>
                  <a:pt x="639" y="3444"/>
                </a:lnTo>
                <a:cubicBezTo>
                  <a:pt x="224" y="3444"/>
                  <a:pt x="0" y="3116"/>
                  <a:pt x="0" y="2712"/>
                </a:cubicBezTo>
                <a:lnTo>
                  <a:pt x="0" y="2712"/>
                </a:lnTo>
                <a:cubicBezTo>
                  <a:pt x="0" y="2307"/>
                  <a:pt x="224" y="1979"/>
                  <a:pt x="639" y="1979"/>
                </a:cubicBezTo>
                <a:lnTo>
                  <a:pt x="639" y="1979"/>
                </a:lnTo>
                <a:cubicBezTo>
                  <a:pt x="809" y="1979"/>
                  <a:pt x="1042" y="2050"/>
                  <a:pt x="1257" y="2155"/>
                </a:cubicBezTo>
                <a:lnTo>
                  <a:pt x="1257" y="2155"/>
                </a:lnTo>
                <a:cubicBezTo>
                  <a:pt x="1405" y="2226"/>
                  <a:pt x="1578" y="2121"/>
                  <a:pt x="1578" y="1957"/>
                </a:cubicBezTo>
                <a:lnTo>
                  <a:pt x="1578" y="0"/>
                </a:lnTo>
                <a:lnTo>
                  <a:pt x="1578" y="376"/>
                </a:lnTo>
                <a:lnTo>
                  <a:pt x="1578" y="0"/>
                </a:lnTo>
                <a:lnTo>
                  <a:pt x="3548" y="0"/>
                </a:lnTo>
                <a:lnTo>
                  <a:pt x="3548" y="0"/>
                </a:lnTo>
                <a:cubicBezTo>
                  <a:pt x="3713" y="0"/>
                  <a:pt x="3822" y="174"/>
                  <a:pt x="3748" y="321"/>
                </a:cubicBezTo>
                <a:lnTo>
                  <a:pt x="3748" y="321"/>
                </a:lnTo>
                <a:cubicBezTo>
                  <a:pt x="3638" y="536"/>
                  <a:pt x="3562" y="769"/>
                  <a:pt x="3562" y="939"/>
                </a:cubicBezTo>
                <a:lnTo>
                  <a:pt x="3562" y="939"/>
                </a:lnTo>
                <a:cubicBezTo>
                  <a:pt x="3562" y="1354"/>
                  <a:pt x="3890" y="1578"/>
                  <a:pt x="4295" y="1578"/>
                </a:cubicBezTo>
                <a:lnTo>
                  <a:pt x="4295" y="1578"/>
                </a:lnTo>
                <a:cubicBezTo>
                  <a:pt x="4699" y="1578"/>
                  <a:pt x="5027" y="1354"/>
                  <a:pt x="5027" y="939"/>
                </a:cubicBezTo>
                <a:lnTo>
                  <a:pt x="5027" y="939"/>
                </a:lnTo>
                <a:cubicBezTo>
                  <a:pt x="5027" y="769"/>
                  <a:pt x="4957" y="535"/>
                  <a:pt x="4851" y="320"/>
                </a:cubicBezTo>
                <a:lnTo>
                  <a:pt x="4851" y="320"/>
                </a:lnTo>
                <a:cubicBezTo>
                  <a:pt x="4779" y="172"/>
                  <a:pt x="4884" y="0"/>
                  <a:pt x="5049" y="0"/>
                </a:cubicBezTo>
                <a:lnTo>
                  <a:pt x="7006" y="0"/>
                </a:lnTo>
                <a:lnTo>
                  <a:pt x="7006" y="1957"/>
                </a:lnTo>
                <a:lnTo>
                  <a:pt x="7006" y="1957"/>
                </a:lnTo>
                <a:cubicBezTo>
                  <a:pt x="7006" y="2121"/>
                  <a:pt x="6833" y="2226"/>
                  <a:pt x="6686" y="2155"/>
                </a:cubicBezTo>
                <a:lnTo>
                  <a:pt x="6686" y="2155"/>
                </a:lnTo>
                <a:cubicBezTo>
                  <a:pt x="6470" y="2050"/>
                  <a:pt x="6237" y="1979"/>
                  <a:pt x="6067" y="1979"/>
                </a:cubicBezTo>
                <a:lnTo>
                  <a:pt x="6067" y="1979"/>
                </a:lnTo>
                <a:cubicBezTo>
                  <a:pt x="5651" y="1979"/>
                  <a:pt x="5428" y="2307"/>
                  <a:pt x="5428" y="2712"/>
                </a:cubicBezTo>
                <a:lnTo>
                  <a:pt x="5428" y="2712"/>
                </a:lnTo>
                <a:cubicBezTo>
                  <a:pt x="5428" y="3116"/>
                  <a:pt x="5651" y="3444"/>
                  <a:pt x="6067" y="3444"/>
                </a:cubicBezTo>
              </a:path>
            </a:pathLst>
          </a:custGeom>
          <a:solidFill>
            <a:schemeClr val="accent2"/>
          </a:solidFill>
          <a:ln>
            <a:noFill/>
          </a:ln>
          <a:effectLst/>
        </p:spPr>
        <p:txBody>
          <a:bodyPr wrap="none" anchor="ctr"/>
          <a:lstStyle/>
          <a:p>
            <a:endParaRPr lang="en-US" sz="3266"/>
          </a:p>
        </p:txBody>
      </p:sp>
      <p:sp>
        <p:nvSpPr>
          <p:cNvPr id="7" name="Freeform 7">
            <a:extLst>
              <a:ext uri="{FF2B5EF4-FFF2-40B4-BE49-F238E27FC236}">
                <a16:creationId xmlns:a16="http://schemas.microsoft.com/office/drawing/2014/main" id="{8A5AE336-9029-401B-9AE9-227978819849}"/>
              </a:ext>
            </a:extLst>
          </p:cNvPr>
          <p:cNvSpPr>
            <a:spLocks noChangeArrowheads="1"/>
          </p:cNvSpPr>
          <p:nvPr/>
        </p:nvSpPr>
        <p:spPr bwMode="auto">
          <a:xfrm>
            <a:off x="4237587" y="3320099"/>
            <a:ext cx="2398878" cy="2398878"/>
          </a:xfrm>
          <a:custGeom>
            <a:avLst/>
            <a:gdLst>
              <a:gd name="T0" fmla="*/ 939 w 7006"/>
              <a:gd name="T1" fmla="*/ 3562 h 7008"/>
              <a:gd name="T2" fmla="*/ 939 w 7006"/>
              <a:gd name="T3" fmla="*/ 3562 h 7008"/>
              <a:gd name="T4" fmla="*/ 320 w 7006"/>
              <a:gd name="T5" fmla="*/ 3748 h 7008"/>
              <a:gd name="T6" fmla="*/ 320 w 7006"/>
              <a:gd name="T7" fmla="*/ 3748 h 7008"/>
              <a:gd name="T8" fmla="*/ 0 w 7006"/>
              <a:gd name="T9" fmla="*/ 3549 h 7008"/>
              <a:gd name="T10" fmla="*/ 0 w 7006"/>
              <a:gd name="T11" fmla="*/ 1578 h 7008"/>
              <a:gd name="T12" fmla="*/ 1957 w 7006"/>
              <a:gd name="T13" fmla="*/ 1578 h 7008"/>
              <a:gd name="T14" fmla="*/ 1957 w 7006"/>
              <a:gd name="T15" fmla="*/ 1578 h 7008"/>
              <a:gd name="T16" fmla="*/ 2154 w 7006"/>
              <a:gd name="T17" fmla="*/ 1258 h 7008"/>
              <a:gd name="T18" fmla="*/ 2154 w 7006"/>
              <a:gd name="T19" fmla="*/ 1258 h 7008"/>
              <a:gd name="T20" fmla="*/ 1978 w 7006"/>
              <a:gd name="T21" fmla="*/ 639 h 7008"/>
              <a:gd name="T22" fmla="*/ 1978 w 7006"/>
              <a:gd name="T23" fmla="*/ 639 h 7008"/>
              <a:gd name="T24" fmla="*/ 2711 w 7006"/>
              <a:gd name="T25" fmla="*/ 0 h 7008"/>
              <a:gd name="T26" fmla="*/ 2711 w 7006"/>
              <a:gd name="T27" fmla="*/ 0 h 7008"/>
              <a:gd name="T28" fmla="*/ 3444 w 7006"/>
              <a:gd name="T29" fmla="*/ 639 h 7008"/>
              <a:gd name="T30" fmla="*/ 3444 w 7006"/>
              <a:gd name="T31" fmla="*/ 639 h 7008"/>
              <a:gd name="T32" fmla="*/ 3258 w 7006"/>
              <a:gd name="T33" fmla="*/ 1257 h 7008"/>
              <a:gd name="T34" fmla="*/ 3258 w 7006"/>
              <a:gd name="T35" fmla="*/ 1257 h 7008"/>
              <a:gd name="T36" fmla="*/ 3457 w 7006"/>
              <a:gd name="T37" fmla="*/ 1578 h 7008"/>
              <a:gd name="T38" fmla="*/ 5429 w 7006"/>
              <a:gd name="T39" fmla="*/ 1578 h 7008"/>
              <a:gd name="T40" fmla="*/ 5429 w 7006"/>
              <a:gd name="T41" fmla="*/ 1578 h 7008"/>
              <a:gd name="T42" fmla="*/ 5429 w 7006"/>
              <a:gd name="T43" fmla="*/ 3549 h 7008"/>
              <a:gd name="T44" fmla="*/ 5429 w 7006"/>
              <a:gd name="T45" fmla="*/ 3549 h 7008"/>
              <a:gd name="T46" fmla="*/ 5748 w 7006"/>
              <a:gd name="T47" fmla="*/ 3748 h 7008"/>
              <a:gd name="T48" fmla="*/ 5748 w 7006"/>
              <a:gd name="T49" fmla="*/ 3748 h 7008"/>
              <a:gd name="T50" fmla="*/ 6367 w 7006"/>
              <a:gd name="T51" fmla="*/ 3562 h 7008"/>
              <a:gd name="T52" fmla="*/ 6367 w 7006"/>
              <a:gd name="T53" fmla="*/ 3562 h 7008"/>
              <a:gd name="T54" fmla="*/ 7005 w 7006"/>
              <a:gd name="T55" fmla="*/ 4295 h 7008"/>
              <a:gd name="T56" fmla="*/ 7005 w 7006"/>
              <a:gd name="T57" fmla="*/ 4295 h 7008"/>
              <a:gd name="T58" fmla="*/ 6367 w 7006"/>
              <a:gd name="T59" fmla="*/ 5028 h 7008"/>
              <a:gd name="T60" fmla="*/ 6367 w 7006"/>
              <a:gd name="T61" fmla="*/ 5028 h 7008"/>
              <a:gd name="T62" fmla="*/ 5748 w 7006"/>
              <a:gd name="T63" fmla="*/ 4852 h 7008"/>
              <a:gd name="T64" fmla="*/ 5748 w 7006"/>
              <a:gd name="T65" fmla="*/ 4852 h 7008"/>
              <a:gd name="T66" fmla="*/ 5429 w 7006"/>
              <a:gd name="T67" fmla="*/ 5049 h 7008"/>
              <a:gd name="T68" fmla="*/ 5429 w 7006"/>
              <a:gd name="T69" fmla="*/ 7007 h 7008"/>
              <a:gd name="T70" fmla="*/ 5429 w 7006"/>
              <a:gd name="T71" fmla="*/ 6631 h 7008"/>
              <a:gd name="T72" fmla="*/ 5429 w 7006"/>
              <a:gd name="T73" fmla="*/ 7007 h 7008"/>
              <a:gd name="T74" fmla="*/ 3457 w 7006"/>
              <a:gd name="T75" fmla="*/ 7007 h 7008"/>
              <a:gd name="T76" fmla="*/ 3457 w 7006"/>
              <a:gd name="T77" fmla="*/ 7007 h 7008"/>
              <a:gd name="T78" fmla="*/ 3258 w 7006"/>
              <a:gd name="T79" fmla="*/ 6686 h 7008"/>
              <a:gd name="T80" fmla="*/ 3258 w 7006"/>
              <a:gd name="T81" fmla="*/ 6686 h 7008"/>
              <a:gd name="T82" fmla="*/ 3444 w 7006"/>
              <a:gd name="T83" fmla="*/ 6067 h 7008"/>
              <a:gd name="T84" fmla="*/ 3444 w 7006"/>
              <a:gd name="T85" fmla="*/ 6067 h 7008"/>
              <a:gd name="T86" fmla="*/ 2711 w 7006"/>
              <a:gd name="T87" fmla="*/ 5429 h 7008"/>
              <a:gd name="T88" fmla="*/ 2711 w 7006"/>
              <a:gd name="T89" fmla="*/ 5429 h 7008"/>
              <a:gd name="T90" fmla="*/ 1978 w 7006"/>
              <a:gd name="T91" fmla="*/ 6067 h 7008"/>
              <a:gd name="T92" fmla="*/ 1978 w 7006"/>
              <a:gd name="T93" fmla="*/ 6067 h 7008"/>
              <a:gd name="T94" fmla="*/ 2154 w 7006"/>
              <a:gd name="T95" fmla="*/ 6686 h 7008"/>
              <a:gd name="T96" fmla="*/ 2154 w 7006"/>
              <a:gd name="T97" fmla="*/ 6686 h 7008"/>
              <a:gd name="T98" fmla="*/ 1957 w 7006"/>
              <a:gd name="T99" fmla="*/ 7007 h 7008"/>
              <a:gd name="T100" fmla="*/ 0 w 7006"/>
              <a:gd name="T101" fmla="*/ 7007 h 7008"/>
              <a:gd name="T102" fmla="*/ 0 w 7006"/>
              <a:gd name="T103" fmla="*/ 5050 h 7008"/>
              <a:gd name="T104" fmla="*/ 0 w 7006"/>
              <a:gd name="T105" fmla="*/ 5050 h 7008"/>
              <a:gd name="T106" fmla="*/ 320 w 7006"/>
              <a:gd name="T107" fmla="*/ 4852 h 7008"/>
              <a:gd name="T108" fmla="*/ 320 w 7006"/>
              <a:gd name="T109" fmla="*/ 4852 h 7008"/>
              <a:gd name="T110" fmla="*/ 939 w 7006"/>
              <a:gd name="T111" fmla="*/ 5028 h 7008"/>
              <a:gd name="T112" fmla="*/ 939 w 7006"/>
              <a:gd name="T113" fmla="*/ 5028 h 7008"/>
              <a:gd name="T114" fmla="*/ 1578 w 7006"/>
              <a:gd name="T115" fmla="*/ 4295 h 7008"/>
              <a:gd name="T116" fmla="*/ 1578 w 7006"/>
              <a:gd name="T117" fmla="*/ 4295 h 7008"/>
              <a:gd name="T118" fmla="*/ 939 w 7006"/>
              <a:gd name="T119" fmla="*/ 3562 h 70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7006" h="7008">
                <a:moveTo>
                  <a:pt x="939" y="3562"/>
                </a:moveTo>
                <a:lnTo>
                  <a:pt x="939" y="3562"/>
                </a:lnTo>
                <a:cubicBezTo>
                  <a:pt x="768" y="3562"/>
                  <a:pt x="536" y="3639"/>
                  <a:pt x="320" y="3748"/>
                </a:cubicBezTo>
                <a:lnTo>
                  <a:pt x="320" y="3748"/>
                </a:lnTo>
                <a:cubicBezTo>
                  <a:pt x="173" y="3823"/>
                  <a:pt x="0" y="3714"/>
                  <a:pt x="0" y="3549"/>
                </a:cubicBezTo>
                <a:lnTo>
                  <a:pt x="0" y="1578"/>
                </a:lnTo>
                <a:lnTo>
                  <a:pt x="1957" y="1578"/>
                </a:lnTo>
                <a:lnTo>
                  <a:pt x="1957" y="1578"/>
                </a:lnTo>
                <a:cubicBezTo>
                  <a:pt x="2121" y="1578"/>
                  <a:pt x="2226" y="1406"/>
                  <a:pt x="2154" y="1258"/>
                </a:cubicBezTo>
                <a:lnTo>
                  <a:pt x="2154" y="1258"/>
                </a:lnTo>
                <a:cubicBezTo>
                  <a:pt x="2050" y="1042"/>
                  <a:pt x="1978" y="809"/>
                  <a:pt x="1978" y="639"/>
                </a:cubicBezTo>
                <a:lnTo>
                  <a:pt x="1978" y="639"/>
                </a:lnTo>
                <a:cubicBezTo>
                  <a:pt x="1978" y="223"/>
                  <a:pt x="2307" y="0"/>
                  <a:pt x="2711" y="0"/>
                </a:cubicBezTo>
                <a:lnTo>
                  <a:pt x="2711" y="0"/>
                </a:lnTo>
                <a:cubicBezTo>
                  <a:pt x="3116" y="0"/>
                  <a:pt x="3444" y="223"/>
                  <a:pt x="3444" y="639"/>
                </a:cubicBezTo>
                <a:lnTo>
                  <a:pt x="3444" y="639"/>
                </a:lnTo>
                <a:cubicBezTo>
                  <a:pt x="3444" y="809"/>
                  <a:pt x="3367" y="1042"/>
                  <a:pt x="3258" y="1257"/>
                </a:cubicBezTo>
                <a:lnTo>
                  <a:pt x="3258" y="1257"/>
                </a:lnTo>
                <a:cubicBezTo>
                  <a:pt x="3184" y="1404"/>
                  <a:pt x="3293" y="1578"/>
                  <a:pt x="3457" y="1578"/>
                </a:cubicBezTo>
                <a:lnTo>
                  <a:pt x="5429" y="1578"/>
                </a:lnTo>
                <a:lnTo>
                  <a:pt x="5429" y="1578"/>
                </a:lnTo>
                <a:lnTo>
                  <a:pt x="5429" y="3549"/>
                </a:lnTo>
                <a:lnTo>
                  <a:pt x="5429" y="3549"/>
                </a:lnTo>
                <a:cubicBezTo>
                  <a:pt x="5429" y="3714"/>
                  <a:pt x="5601" y="3823"/>
                  <a:pt x="5748" y="3748"/>
                </a:cubicBezTo>
                <a:lnTo>
                  <a:pt x="5748" y="3748"/>
                </a:lnTo>
                <a:cubicBezTo>
                  <a:pt x="5963" y="3639"/>
                  <a:pt x="6197" y="3562"/>
                  <a:pt x="6367" y="3562"/>
                </a:cubicBezTo>
                <a:lnTo>
                  <a:pt x="6367" y="3562"/>
                </a:lnTo>
                <a:cubicBezTo>
                  <a:pt x="6782" y="3562"/>
                  <a:pt x="7005" y="3891"/>
                  <a:pt x="7005" y="4295"/>
                </a:cubicBezTo>
                <a:lnTo>
                  <a:pt x="7005" y="4295"/>
                </a:lnTo>
                <a:cubicBezTo>
                  <a:pt x="7005" y="4700"/>
                  <a:pt x="6782" y="5028"/>
                  <a:pt x="6367" y="5028"/>
                </a:cubicBezTo>
                <a:lnTo>
                  <a:pt x="6367" y="5028"/>
                </a:lnTo>
                <a:cubicBezTo>
                  <a:pt x="6197" y="5028"/>
                  <a:pt x="5963" y="4957"/>
                  <a:pt x="5748" y="4852"/>
                </a:cubicBezTo>
                <a:lnTo>
                  <a:pt x="5748" y="4852"/>
                </a:lnTo>
                <a:cubicBezTo>
                  <a:pt x="5600" y="4780"/>
                  <a:pt x="5429" y="4885"/>
                  <a:pt x="5429" y="5049"/>
                </a:cubicBezTo>
                <a:lnTo>
                  <a:pt x="5429" y="7007"/>
                </a:lnTo>
                <a:lnTo>
                  <a:pt x="5429" y="6631"/>
                </a:lnTo>
                <a:lnTo>
                  <a:pt x="5429" y="7007"/>
                </a:lnTo>
                <a:lnTo>
                  <a:pt x="3457" y="7007"/>
                </a:lnTo>
                <a:lnTo>
                  <a:pt x="3457" y="7007"/>
                </a:lnTo>
                <a:cubicBezTo>
                  <a:pt x="3293" y="7007"/>
                  <a:pt x="3184" y="6833"/>
                  <a:pt x="3258" y="6686"/>
                </a:cubicBezTo>
                <a:lnTo>
                  <a:pt x="3258" y="6686"/>
                </a:lnTo>
                <a:cubicBezTo>
                  <a:pt x="3367" y="6471"/>
                  <a:pt x="3444" y="6238"/>
                  <a:pt x="3444" y="6067"/>
                </a:cubicBezTo>
                <a:lnTo>
                  <a:pt x="3444" y="6067"/>
                </a:lnTo>
                <a:cubicBezTo>
                  <a:pt x="3444" y="5653"/>
                  <a:pt x="3116" y="5429"/>
                  <a:pt x="2711" y="5429"/>
                </a:cubicBezTo>
                <a:lnTo>
                  <a:pt x="2711" y="5429"/>
                </a:lnTo>
                <a:cubicBezTo>
                  <a:pt x="2307" y="5429"/>
                  <a:pt x="1978" y="5653"/>
                  <a:pt x="1978" y="6067"/>
                </a:cubicBezTo>
                <a:lnTo>
                  <a:pt x="1978" y="6067"/>
                </a:lnTo>
                <a:cubicBezTo>
                  <a:pt x="1978" y="6238"/>
                  <a:pt x="2050" y="6471"/>
                  <a:pt x="2154" y="6686"/>
                </a:cubicBezTo>
                <a:lnTo>
                  <a:pt x="2154" y="6686"/>
                </a:lnTo>
                <a:cubicBezTo>
                  <a:pt x="2226" y="6834"/>
                  <a:pt x="2121" y="7007"/>
                  <a:pt x="1957" y="7007"/>
                </a:cubicBezTo>
                <a:lnTo>
                  <a:pt x="0" y="7007"/>
                </a:lnTo>
                <a:lnTo>
                  <a:pt x="0" y="5050"/>
                </a:lnTo>
                <a:lnTo>
                  <a:pt x="0" y="5050"/>
                </a:lnTo>
                <a:cubicBezTo>
                  <a:pt x="0" y="4885"/>
                  <a:pt x="172" y="4780"/>
                  <a:pt x="320" y="4852"/>
                </a:cubicBezTo>
                <a:lnTo>
                  <a:pt x="320" y="4852"/>
                </a:lnTo>
                <a:cubicBezTo>
                  <a:pt x="536" y="4957"/>
                  <a:pt x="768" y="5028"/>
                  <a:pt x="939" y="5028"/>
                </a:cubicBezTo>
                <a:lnTo>
                  <a:pt x="939" y="5028"/>
                </a:lnTo>
                <a:cubicBezTo>
                  <a:pt x="1354" y="5028"/>
                  <a:pt x="1578" y="4700"/>
                  <a:pt x="1578" y="4295"/>
                </a:cubicBezTo>
                <a:lnTo>
                  <a:pt x="1578" y="4295"/>
                </a:lnTo>
                <a:cubicBezTo>
                  <a:pt x="1578" y="3891"/>
                  <a:pt x="1354" y="3562"/>
                  <a:pt x="939" y="3562"/>
                </a:cubicBezTo>
              </a:path>
            </a:pathLst>
          </a:custGeom>
          <a:solidFill>
            <a:schemeClr val="accent4"/>
          </a:solidFill>
          <a:ln>
            <a:noFill/>
          </a:ln>
          <a:effectLst/>
        </p:spPr>
        <p:txBody>
          <a:bodyPr wrap="none" anchor="ctr"/>
          <a:lstStyle/>
          <a:p>
            <a:endParaRPr lang="en-US" sz="3266"/>
          </a:p>
        </p:txBody>
      </p:sp>
      <p:sp>
        <p:nvSpPr>
          <p:cNvPr id="12" name="TextBox 11">
            <a:extLst>
              <a:ext uri="{FF2B5EF4-FFF2-40B4-BE49-F238E27FC236}">
                <a16:creationId xmlns:a16="http://schemas.microsoft.com/office/drawing/2014/main" id="{EA8A81E0-E645-4218-8E12-6D443AB676F7}"/>
              </a:ext>
            </a:extLst>
          </p:cNvPr>
          <p:cNvSpPr txBox="1"/>
          <p:nvPr/>
        </p:nvSpPr>
        <p:spPr>
          <a:xfrm>
            <a:off x="8675215" y="3931166"/>
            <a:ext cx="3277692" cy="369332"/>
          </a:xfrm>
          <a:prstGeom prst="rect">
            <a:avLst/>
          </a:prstGeom>
          <a:noFill/>
        </p:spPr>
        <p:txBody>
          <a:bodyPr wrap="none" rtlCol="0" anchor="b" anchorCtr="0">
            <a:spAutoFit/>
          </a:bodyPr>
          <a:lstStyle/>
          <a:p>
            <a:r>
              <a:rPr lang="en-US" b="1" dirty="0">
                <a:solidFill>
                  <a:schemeClr val="tx2"/>
                </a:solidFill>
                <a:latin typeface="Poppins" pitchFamily="2" charset="77"/>
                <a:ea typeface="League Spartan" charset="0"/>
                <a:cs typeface="Poppins" pitchFamily="2" charset="77"/>
              </a:rPr>
              <a:t>Reducing Foster Care Population</a:t>
            </a:r>
          </a:p>
        </p:txBody>
      </p:sp>
      <p:sp>
        <p:nvSpPr>
          <p:cNvPr id="13" name="Subtitle 2">
            <a:extLst>
              <a:ext uri="{FF2B5EF4-FFF2-40B4-BE49-F238E27FC236}">
                <a16:creationId xmlns:a16="http://schemas.microsoft.com/office/drawing/2014/main" id="{F65D4CE9-99A4-4C05-A361-FE15EBFD546B}"/>
              </a:ext>
            </a:extLst>
          </p:cNvPr>
          <p:cNvSpPr txBox="1">
            <a:spLocks/>
          </p:cNvSpPr>
          <p:nvPr/>
        </p:nvSpPr>
        <p:spPr>
          <a:xfrm>
            <a:off x="8768680" y="4393475"/>
            <a:ext cx="2943176" cy="721608"/>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400" dirty="0"/>
              <a:t>Increased Prevention Services will decrease removals, driving down the overall foster care population.</a:t>
            </a:r>
            <a:endParaRPr lang="en-US" sz="10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p:txBody>
      </p:sp>
      <p:sp>
        <p:nvSpPr>
          <p:cNvPr id="14" name="TextBox 13">
            <a:extLst>
              <a:ext uri="{FF2B5EF4-FFF2-40B4-BE49-F238E27FC236}">
                <a16:creationId xmlns:a16="http://schemas.microsoft.com/office/drawing/2014/main" id="{B6239874-54ED-47F9-8460-A8953E847C89}"/>
              </a:ext>
            </a:extLst>
          </p:cNvPr>
          <p:cNvSpPr txBox="1"/>
          <p:nvPr/>
        </p:nvSpPr>
        <p:spPr>
          <a:xfrm>
            <a:off x="8675215" y="2000378"/>
            <a:ext cx="2675156" cy="369332"/>
          </a:xfrm>
          <a:prstGeom prst="rect">
            <a:avLst/>
          </a:prstGeom>
          <a:noFill/>
        </p:spPr>
        <p:txBody>
          <a:bodyPr wrap="none" rtlCol="0" anchor="b" anchorCtr="0">
            <a:spAutoFit/>
          </a:bodyPr>
          <a:lstStyle/>
          <a:p>
            <a:r>
              <a:rPr lang="en-US" b="1" dirty="0">
                <a:solidFill>
                  <a:schemeClr val="tx2"/>
                </a:solidFill>
                <a:latin typeface="Poppins" pitchFamily="2" charset="77"/>
                <a:ea typeface="League Spartan" charset="0"/>
                <a:cs typeface="Poppins" pitchFamily="2" charset="77"/>
              </a:rPr>
              <a:t>Decrease Congregate Care</a:t>
            </a:r>
          </a:p>
        </p:txBody>
      </p:sp>
      <p:sp>
        <p:nvSpPr>
          <p:cNvPr id="15" name="Subtitle 2">
            <a:extLst>
              <a:ext uri="{FF2B5EF4-FFF2-40B4-BE49-F238E27FC236}">
                <a16:creationId xmlns:a16="http://schemas.microsoft.com/office/drawing/2014/main" id="{0F7CA523-ECFB-43A3-8714-AB1443793323}"/>
              </a:ext>
            </a:extLst>
          </p:cNvPr>
          <p:cNvSpPr txBox="1">
            <a:spLocks/>
          </p:cNvSpPr>
          <p:nvPr/>
        </p:nvSpPr>
        <p:spPr>
          <a:xfrm>
            <a:off x="8790215" y="2424084"/>
            <a:ext cx="2943177" cy="1414105"/>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400" dirty="0"/>
              <a:t>Congregate Care can be up to 10x more expensive than placement in home-based care, and under Family First, most congregate care placements will be ineligible for reimbursement. </a:t>
            </a:r>
            <a:endParaRPr lang="en-US" sz="10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p:txBody>
      </p:sp>
      <p:sp>
        <p:nvSpPr>
          <p:cNvPr id="16" name="TextBox 15">
            <a:extLst>
              <a:ext uri="{FF2B5EF4-FFF2-40B4-BE49-F238E27FC236}">
                <a16:creationId xmlns:a16="http://schemas.microsoft.com/office/drawing/2014/main" id="{9F561584-E930-4E92-9CF5-3D71C58C3D8F}"/>
              </a:ext>
            </a:extLst>
          </p:cNvPr>
          <p:cNvSpPr txBox="1"/>
          <p:nvPr/>
        </p:nvSpPr>
        <p:spPr>
          <a:xfrm>
            <a:off x="449935" y="3931166"/>
            <a:ext cx="3636188" cy="369332"/>
          </a:xfrm>
          <a:prstGeom prst="rect">
            <a:avLst/>
          </a:prstGeom>
          <a:noFill/>
        </p:spPr>
        <p:txBody>
          <a:bodyPr wrap="none" rtlCol="0" anchor="b" anchorCtr="0">
            <a:spAutoFit/>
          </a:bodyPr>
          <a:lstStyle/>
          <a:p>
            <a:pPr algn="r"/>
            <a:r>
              <a:rPr lang="en-US" b="1" dirty="0">
                <a:solidFill>
                  <a:schemeClr val="tx2"/>
                </a:solidFill>
                <a:latin typeface="Poppins" pitchFamily="2" charset="77"/>
                <a:ea typeface="League Spartan" charset="0"/>
                <a:cs typeface="Poppins" pitchFamily="2" charset="77"/>
              </a:rPr>
              <a:t>IV-E Funding for Prevention Services</a:t>
            </a:r>
          </a:p>
        </p:txBody>
      </p:sp>
      <p:sp>
        <p:nvSpPr>
          <p:cNvPr id="17" name="Subtitle 2">
            <a:extLst>
              <a:ext uri="{FF2B5EF4-FFF2-40B4-BE49-F238E27FC236}">
                <a16:creationId xmlns:a16="http://schemas.microsoft.com/office/drawing/2014/main" id="{D10B8383-7B53-4B39-AAD2-B7A58D28FF47}"/>
              </a:ext>
            </a:extLst>
          </p:cNvPr>
          <p:cNvSpPr txBox="1">
            <a:spLocks/>
          </p:cNvSpPr>
          <p:nvPr/>
        </p:nvSpPr>
        <p:spPr>
          <a:xfrm>
            <a:off x="541830" y="4396499"/>
            <a:ext cx="2858446" cy="952440"/>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400" dirty="0"/>
              <a:t>Family First will allow services to be eligible for federal reimbursement and could be a lost source of funding for counties.</a:t>
            </a:r>
            <a:endParaRPr lang="en-US" sz="10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p:txBody>
      </p:sp>
      <p:sp>
        <p:nvSpPr>
          <p:cNvPr id="18" name="TextBox 17">
            <a:extLst>
              <a:ext uri="{FF2B5EF4-FFF2-40B4-BE49-F238E27FC236}">
                <a16:creationId xmlns:a16="http://schemas.microsoft.com/office/drawing/2014/main" id="{3651B665-82BB-409F-8DE6-B911F29A2949}"/>
              </a:ext>
            </a:extLst>
          </p:cNvPr>
          <p:cNvSpPr txBox="1"/>
          <p:nvPr/>
        </p:nvSpPr>
        <p:spPr>
          <a:xfrm>
            <a:off x="449935" y="2054752"/>
            <a:ext cx="2216954" cy="369332"/>
          </a:xfrm>
          <a:prstGeom prst="rect">
            <a:avLst/>
          </a:prstGeom>
          <a:noFill/>
        </p:spPr>
        <p:txBody>
          <a:bodyPr wrap="none" rtlCol="0" anchor="b" anchorCtr="0">
            <a:spAutoFit/>
          </a:bodyPr>
          <a:lstStyle/>
          <a:p>
            <a:pPr algn="r"/>
            <a:r>
              <a:rPr lang="en-US" b="1" dirty="0">
                <a:solidFill>
                  <a:schemeClr val="tx2"/>
                </a:solidFill>
                <a:latin typeface="Poppins" pitchFamily="2" charset="77"/>
                <a:ea typeface="League Spartan" charset="0"/>
                <a:cs typeface="Poppins" pitchFamily="2" charset="77"/>
              </a:rPr>
              <a:t>Increase Kinship Care</a:t>
            </a:r>
          </a:p>
        </p:txBody>
      </p:sp>
      <p:sp>
        <p:nvSpPr>
          <p:cNvPr id="19" name="Subtitle 2">
            <a:extLst>
              <a:ext uri="{FF2B5EF4-FFF2-40B4-BE49-F238E27FC236}">
                <a16:creationId xmlns:a16="http://schemas.microsoft.com/office/drawing/2014/main" id="{5F6CEBB5-CC8E-487A-93D8-A8DD9D0279E9}"/>
              </a:ext>
            </a:extLst>
          </p:cNvPr>
          <p:cNvSpPr txBox="1">
            <a:spLocks/>
          </p:cNvSpPr>
          <p:nvPr/>
        </p:nvSpPr>
        <p:spPr>
          <a:xfrm>
            <a:off x="541830" y="2497706"/>
            <a:ext cx="2858446" cy="1183273"/>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400" dirty="0"/>
              <a:t>Kinship Care is not only proven to promote more timely and lasting permanency, it is also less expensive and will be reimbursed under the Family First Act</a:t>
            </a:r>
            <a:r>
              <a:rPr lang="en-US" sz="10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Tree>
    <p:extLst>
      <p:ext uri="{BB962C8B-B14F-4D97-AF65-F5344CB8AC3E}">
        <p14:creationId xmlns:p14="http://schemas.microsoft.com/office/powerpoint/2010/main" val="30106435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2" name="Rectangle 81">
            <a:extLst>
              <a:ext uri="{FF2B5EF4-FFF2-40B4-BE49-F238E27FC236}">
                <a16:creationId xmlns:a16="http://schemas.microsoft.com/office/drawing/2014/main" id="{3A4F209C-C20E-4FA7-B241-1EF4F8D193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169068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4" name="Rectangle 83">
            <a:extLst>
              <a:ext uri="{FF2B5EF4-FFF2-40B4-BE49-F238E27FC236}">
                <a16:creationId xmlns:a16="http://schemas.microsoft.com/office/drawing/2014/main" id="{E4564234-45B0-4ED8-A9E2-199C00173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0688"/>
            <a:ext cx="12192000" cy="51663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itle 17">
            <a:extLst>
              <a:ext uri="{FF2B5EF4-FFF2-40B4-BE49-F238E27FC236}">
                <a16:creationId xmlns:a16="http://schemas.microsoft.com/office/drawing/2014/main" id="{02D10DAE-944A-423E-8806-BD111EEE8ED9}"/>
              </a:ext>
            </a:extLst>
          </p:cNvPr>
          <p:cNvSpPr>
            <a:spLocks noGrp="1"/>
          </p:cNvSpPr>
          <p:nvPr>
            <p:ph type="title"/>
          </p:nvPr>
        </p:nvSpPr>
        <p:spPr>
          <a:xfrm>
            <a:off x="331304" y="245165"/>
            <a:ext cx="11128513" cy="1325563"/>
          </a:xfrm>
        </p:spPr>
        <p:txBody>
          <a:bodyPr>
            <a:noAutofit/>
          </a:bodyPr>
          <a:lstStyle/>
          <a:p>
            <a:r>
              <a:rPr lang="en-US" sz="3600" dirty="0">
                <a:solidFill>
                  <a:schemeClr val="bg1">
                    <a:lumMod val="95000"/>
                    <a:lumOff val="5000"/>
                  </a:schemeClr>
                </a:solidFill>
              </a:rPr>
              <a:t>Recommendations to Decrease Costs and Increase Revenue While Creating Positive Outcomes for Children</a:t>
            </a:r>
          </a:p>
        </p:txBody>
      </p:sp>
      <p:graphicFrame>
        <p:nvGraphicFramePr>
          <p:cNvPr id="77" name="Content Placeholder 16">
            <a:extLst>
              <a:ext uri="{FF2B5EF4-FFF2-40B4-BE49-F238E27FC236}">
                <a16:creationId xmlns:a16="http://schemas.microsoft.com/office/drawing/2014/main" id="{46BAD5FB-A296-4237-927F-D6E3C80973F8}"/>
              </a:ext>
            </a:extLst>
          </p:cNvPr>
          <p:cNvGraphicFramePr>
            <a:graphicFrameLocks noGrp="1"/>
          </p:cNvGraphicFramePr>
          <p:nvPr>
            <p:ph idx="1"/>
            <p:extLst>
              <p:ext uri="{D42A27DB-BD31-4B8C-83A1-F6EECF244321}">
                <p14:modId xmlns:p14="http://schemas.microsoft.com/office/powerpoint/2010/main" val="2286914144"/>
              </p:ext>
            </p:extLst>
          </p:nvPr>
        </p:nvGraphicFramePr>
        <p:xfrm>
          <a:off x="331304" y="1855304"/>
          <a:ext cx="11436626" cy="47575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942921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680</TotalTime>
  <Words>973</Words>
  <Application>Microsoft Office PowerPoint</Application>
  <PresentationFormat>Widescreen</PresentationFormat>
  <Paragraphs>76</Paragraphs>
  <Slides>7</Slides>
  <Notes>0</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7</vt:i4>
      </vt:variant>
    </vt:vector>
  </HeadingPairs>
  <TitlesOfParts>
    <vt:vector size="16" baseType="lpstr">
      <vt:lpstr>Arial</vt:lpstr>
      <vt:lpstr>Calibri</vt:lpstr>
      <vt:lpstr>Calibri Light</vt:lpstr>
      <vt:lpstr>Lato Light</vt:lpstr>
      <vt:lpstr>Open Sans</vt:lpstr>
      <vt:lpstr>Open Sans Light</vt:lpstr>
      <vt:lpstr>Poppins</vt:lpstr>
      <vt:lpstr>Office Theme</vt:lpstr>
      <vt:lpstr>Worksheet</vt:lpstr>
      <vt:lpstr>PowerPoint Presentation</vt:lpstr>
      <vt:lpstr>PowerPoint Presentation</vt:lpstr>
      <vt:lpstr>PowerPoint Presentation</vt:lpstr>
      <vt:lpstr>PowerPoint Presentation</vt:lpstr>
      <vt:lpstr>PowerPoint Presentation</vt:lpstr>
      <vt:lpstr>PowerPoint Presentation</vt:lpstr>
      <vt:lpstr>Recommendations to Decrease Costs and Increase Revenue While Creating Positive Outcomes for Children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Czarniak</dc:creator>
  <cp:lastModifiedBy>James Czarniak</cp:lastModifiedBy>
  <cp:revision>7</cp:revision>
  <dcterms:created xsi:type="dcterms:W3CDTF">2020-05-22T13:34:52Z</dcterms:created>
  <dcterms:modified xsi:type="dcterms:W3CDTF">2020-06-24T17:22:36Z</dcterms:modified>
</cp:coreProperties>
</file>